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2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BE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BE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  <a:p>
            <a:pPr lvl="1" eaLnBrk="1" latinLnBrk="0" hangingPunct="1"/>
            <a:r>
              <a:rPr kumimoji="0" lang="nl-BE" smtClean="0"/>
              <a:t>Deuxième niveau</a:t>
            </a:r>
          </a:p>
          <a:p>
            <a:pPr lvl="2" eaLnBrk="1" latinLnBrk="0" hangingPunct="1"/>
            <a:r>
              <a:rPr kumimoji="0" lang="nl-BE" smtClean="0"/>
              <a:t>Troisième niveau</a:t>
            </a:r>
          </a:p>
          <a:p>
            <a:pPr lvl="3" eaLnBrk="1" latinLnBrk="0" hangingPunct="1"/>
            <a:r>
              <a:rPr kumimoji="0" lang="nl-BE" smtClean="0"/>
              <a:t>Quatrième niveau</a:t>
            </a:r>
          </a:p>
          <a:p>
            <a:pPr lvl="4" eaLnBrk="1" latinLnBrk="0" hangingPunct="1"/>
            <a:r>
              <a:rPr kumimoji="0"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1/04/16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SgWgLioazS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000" y="2383185"/>
            <a:ext cx="8334375" cy="1711325"/>
          </a:xfrm>
        </p:spPr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6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Sciences de bases:</a:t>
            </a:r>
            <a:br>
              <a:rPr lang="fr-FR" sz="3600" dirty="0" smtClean="0"/>
            </a:br>
            <a:r>
              <a:rPr lang="fr-FR" sz="3600" dirty="0" smtClean="0"/>
              <a:t>Chimie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Chapitre 4: Polymérisation et matières plastiques</a:t>
            </a:r>
            <a:br>
              <a:rPr lang="fr-FR" sz="3600" dirty="0" smtClean="0"/>
            </a:br>
            <a:r>
              <a:rPr lang="fr-FR" sz="2000" dirty="0" smtClean="0"/>
              <a:t>(</a:t>
            </a:r>
            <a:r>
              <a:rPr lang="fr-FR" sz="2000" dirty="0" err="1" smtClean="0"/>
              <a:t>chap</a:t>
            </a:r>
            <a:r>
              <a:rPr lang="fr-FR" sz="2000" dirty="0" smtClean="0"/>
              <a:t> </a:t>
            </a:r>
            <a:r>
              <a:rPr lang="fr-FR" sz="2000" dirty="0"/>
              <a:t>7</a:t>
            </a:r>
            <a:r>
              <a:rPr lang="fr-FR" sz="2000" dirty="0" smtClean="0"/>
              <a:t> du bouquin chimie 5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/6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collection de </a:t>
            </a:r>
            <a:r>
              <a:rPr lang="fr-FR" sz="2000" dirty="0" err="1" smtClean="0"/>
              <a:t>boeck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														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3190875" y="248335"/>
            <a:ext cx="554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https://www.youtube.com/watch?v=</a:t>
            </a:r>
            <a:r>
              <a:rPr lang="fr-FR" dirty="0" smtClean="0">
                <a:hlinkClick r:id="rId2"/>
              </a:rPr>
              <a:t>SgWgLioazSo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47218" y="647333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C. </a:t>
            </a:r>
            <a:r>
              <a:rPr lang="fr-FR" dirty="0" err="1"/>
              <a:t>Draguet</a:t>
            </a:r>
            <a:r>
              <a:rPr lang="fr-FR" dirty="0"/>
              <a:t> – année scolaire 2015- 2016</a:t>
            </a:r>
            <a:br>
              <a:rPr lang="fr-FR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Réactions de polymérisation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polyaddition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210312" indent="0" algn="just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 cas du polyéthylène</a:t>
            </a:r>
            <a:endParaRPr lang="fr-FR" dirty="0" smtClean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2349501"/>
            <a:ext cx="5857875" cy="19677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6536" y="5127624"/>
            <a:ext cx="8568714" cy="1569660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est appelé degré de polymérisation ou indice  de polymérisation.</a:t>
            </a:r>
          </a:p>
          <a:p>
            <a:endParaRPr lang="fr-F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Il se calcule comme suit: 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n = masse molaire du polymère / masse molaire du monomère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Réactions de polymérisation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polycondensation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210312" indent="0" algn="just">
              <a:buNone/>
            </a:pPr>
            <a:r>
              <a:rPr lang="fr-FR" dirty="0" smtClean="0">
                <a:solidFill>
                  <a:srgbClr val="000090"/>
                </a:solidFill>
              </a:rPr>
              <a:t>Si on travaille avec deux monomères différents (B et C)</a:t>
            </a:r>
          </a:p>
          <a:p>
            <a:pPr marL="210312" indent="0" algn="just"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Le monomère B se lie avec le monomère C avec élimination d’un résidu (le plus souvent </a:t>
            </a:r>
            <a:r>
              <a:rPr lang="fr-FR" dirty="0" err="1" smtClean="0">
                <a:solidFill>
                  <a:srgbClr val="000000"/>
                </a:solidFill>
              </a:rPr>
              <a:t>HCl</a:t>
            </a:r>
            <a:r>
              <a:rPr lang="fr-FR" dirty="0" smtClean="0">
                <a:solidFill>
                  <a:srgbClr val="000000"/>
                </a:solidFill>
              </a:rPr>
              <a:t> ou H2O) et ce de façon successives</a:t>
            </a:r>
          </a:p>
          <a:p>
            <a:pPr marL="210312" indent="0" algn="just">
              <a:buNone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On </a:t>
            </a:r>
            <a:r>
              <a:rPr lang="fr-FR" dirty="0">
                <a:solidFill>
                  <a:srgbClr val="000000"/>
                </a:solidFill>
              </a:rPr>
              <a:t>peut schématiser cette polyaddition comme suit: </a:t>
            </a:r>
          </a:p>
          <a:p>
            <a:pPr marL="210312" indent="0" algn="just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endParaRPr lang="fr-FR" dirty="0">
              <a:solidFill>
                <a:srgbClr val="000090"/>
              </a:solidFill>
            </a:endParaRPr>
          </a:p>
          <a:p>
            <a:pPr marL="210312" indent="0" algn="just">
              <a:buNone/>
            </a:pPr>
            <a:endParaRPr lang="fr-FR" dirty="0" smtClean="0"/>
          </a:p>
        </p:txBody>
      </p:sp>
      <p:pic>
        <p:nvPicPr>
          <p:cNvPr id="4" name="Image 3" descr="IMG_50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60880" r="6771" b="13657"/>
          <a:stretch/>
        </p:blipFill>
        <p:spPr>
          <a:xfrm>
            <a:off x="3317875" y="5296213"/>
            <a:ext cx="5572125" cy="14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Réactions de polymérisation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polycondensation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210312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Le cas du nylon </a:t>
            </a:r>
            <a:endParaRPr lang="fr-FR" dirty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endParaRPr lang="fr-FR" dirty="0">
              <a:solidFill>
                <a:srgbClr val="000090"/>
              </a:solidFill>
            </a:endParaRPr>
          </a:p>
          <a:p>
            <a:pPr marL="210312" indent="0" algn="just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19" y="2687421"/>
            <a:ext cx="4883531" cy="2608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8750" y="3079750"/>
            <a:ext cx="1000125" cy="349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polymères courants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Les polymères sont partout (les vêtements, les pneus, les bouteilles , les </a:t>
            </a:r>
            <a:r>
              <a:rPr lang="fr-FR" dirty="0" err="1" smtClean="0"/>
              <a:t>pampers</a:t>
            </a:r>
            <a:r>
              <a:rPr lang="fr-FR" dirty="0" smtClean="0"/>
              <a:t>, les meubles de jardins…) mais chaque polymère a sa spécificité…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On utilise souvent des acronymes pour les polymères; peux-tu en citer quelques uns?</a:t>
            </a:r>
          </a:p>
          <a:p>
            <a:pPr marL="118872" indent="0"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830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polymères courants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81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2800" dirty="0" smtClean="0"/>
              <a:t>On utilise souvent des acronymes pour les polymères; peux-tu en citer quelques uns?</a:t>
            </a:r>
          </a:p>
          <a:p>
            <a:pPr marL="118872" indent="0" algn="just">
              <a:buNone/>
            </a:pPr>
            <a:endParaRPr lang="fr-FR" sz="2800" dirty="0" smtClean="0"/>
          </a:p>
          <a:p>
            <a:pPr marL="118872" indent="0" algn="just">
              <a:buNone/>
            </a:pPr>
            <a:r>
              <a:rPr lang="fr-FR" sz="2800" dirty="0" smtClean="0"/>
              <a:t>PE</a:t>
            </a:r>
          </a:p>
          <a:p>
            <a:pPr marL="118872" indent="0" algn="just">
              <a:buNone/>
            </a:pPr>
            <a:r>
              <a:rPr lang="fr-FR" sz="2800" dirty="0" smtClean="0"/>
              <a:t>PP</a:t>
            </a:r>
          </a:p>
          <a:p>
            <a:pPr marL="118872" indent="0" algn="just">
              <a:buNone/>
            </a:pPr>
            <a:r>
              <a:rPr lang="fr-FR" sz="2800" dirty="0" smtClean="0"/>
              <a:t>PET</a:t>
            </a:r>
          </a:p>
          <a:p>
            <a:pPr marL="118872" indent="0" algn="just">
              <a:buNone/>
            </a:pPr>
            <a:r>
              <a:rPr lang="fr-FR" sz="2800" dirty="0" smtClean="0"/>
              <a:t>PS</a:t>
            </a:r>
          </a:p>
          <a:p>
            <a:pPr marL="118872" indent="0" algn="just">
              <a:buNone/>
            </a:pPr>
            <a:r>
              <a:rPr lang="fr-FR" sz="2800" dirty="0" smtClean="0"/>
              <a:t>PTFE</a:t>
            </a:r>
          </a:p>
          <a:p>
            <a:pPr marL="118872" indent="0" algn="just">
              <a:buNone/>
            </a:pPr>
            <a:r>
              <a:rPr lang="fr-FR" sz="2800" dirty="0" smtClean="0"/>
              <a:t>PMMA</a:t>
            </a:r>
          </a:p>
          <a:p>
            <a:pPr marL="118872" indent="0" algn="just">
              <a:buNone/>
            </a:pPr>
            <a:r>
              <a:rPr lang="fr-FR" sz="2800" dirty="0" smtClean="0"/>
              <a:t>PVC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9136" y="2903225"/>
            <a:ext cx="696057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just">
              <a:buNone/>
            </a:pPr>
            <a:r>
              <a:rPr lang="fr-FR" sz="2800" dirty="0" smtClean="0"/>
              <a:t>Polyéthylène</a:t>
            </a:r>
            <a:endParaRPr lang="fr-FR" sz="2800" dirty="0"/>
          </a:p>
          <a:p>
            <a:pPr marL="118872" indent="0" algn="just">
              <a:buNone/>
            </a:pPr>
            <a:r>
              <a:rPr lang="fr-FR" sz="2800" dirty="0"/>
              <a:t>P</a:t>
            </a:r>
            <a:r>
              <a:rPr lang="fr-FR" sz="2800" dirty="0" smtClean="0"/>
              <a:t>olypropylène</a:t>
            </a:r>
            <a:endParaRPr lang="fr-FR" sz="2800" dirty="0"/>
          </a:p>
          <a:p>
            <a:pPr marL="118872" indent="0" algn="just">
              <a:buNone/>
            </a:pPr>
            <a:r>
              <a:rPr lang="fr-FR" sz="2800" dirty="0"/>
              <a:t>P</a:t>
            </a:r>
            <a:r>
              <a:rPr lang="fr-FR" sz="2800" dirty="0" smtClean="0"/>
              <a:t>olyéthylène </a:t>
            </a:r>
            <a:r>
              <a:rPr lang="fr-FR" sz="2800" dirty="0" err="1" smtClean="0"/>
              <a:t>tetraphtalate</a:t>
            </a:r>
            <a:endParaRPr lang="fr-FR" sz="2800" dirty="0" smtClean="0"/>
          </a:p>
          <a:p>
            <a:pPr marL="118872" indent="0" algn="just">
              <a:buNone/>
            </a:pPr>
            <a:r>
              <a:rPr lang="fr-FR" sz="2800" dirty="0" smtClean="0"/>
              <a:t>Polystyrène</a:t>
            </a:r>
          </a:p>
          <a:p>
            <a:pPr marL="118872" indent="0" algn="just">
              <a:buNone/>
            </a:pPr>
            <a:r>
              <a:rPr lang="fr-FR" sz="2800" dirty="0" err="1" smtClean="0"/>
              <a:t>Polytetrafluoroéthylène</a:t>
            </a:r>
            <a:endParaRPr lang="fr-FR" sz="2800" dirty="0" smtClean="0"/>
          </a:p>
          <a:p>
            <a:pPr marL="118872" indent="0" algn="just">
              <a:buNone/>
            </a:pPr>
            <a:r>
              <a:rPr lang="fr-FR" sz="2800" dirty="0" err="1" smtClean="0"/>
              <a:t>Polymetacrylate</a:t>
            </a:r>
            <a:r>
              <a:rPr lang="fr-FR" sz="2800" dirty="0" smtClean="0"/>
              <a:t> de méthyle</a:t>
            </a:r>
          </a:p>
          <a:p>
            <a:pPr marL="118872" indent="0" algn="just">
              <a:buNone/>
            </a:pPr>
            <a:r>
              <a:rPr lang="fr-FR" sz="2800" dirty="0" smtClean="0"/>
              <a:t>Polychlorure de </a:t>
            </a:r>
            <a:r>
              <a:rPr lang="fr-FR" sz="2800" dirty="0" err="1" smtClean="0"/>
              <a:t>vinyl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674019" y="2424854"/>
            <a:ext cx="3684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Rôles</a:t>
            </a:r>
          </a:p>
          <a:p>
            <a:r>
              <a:rPr lang="fr-FR" sz="2800" dirty="0" smtClean="0"/>
              <a:t>Sac poubelle</a:t>
            </a:r>
          </a:p>
          <a:p>
            <a:r>
              <a:rPr lang="fr-FR" sz="2800" dirty="0" smtClean="0"/>
              <a:t>Meuble de jardin</a:t>
            </a:r>
            <a:endParaRPr lang="fr-FR" sz="2800" dirty="0"/>
          </a:p>
          <a:p>
            <a:r>
              <a:rPr lang="fr-FR" sz="2800" dirty="0" smtClean="0"/>
              <a:t>Bouteille pétillant</a:t>
            </a:r>
          </a:p>
          <a:p>
            <a:r>
              <a:rPr lang="fr-FR" sz="2800" dirty="0" smtClean="0"/>
              <a:t>Gobelet </a:t>
            </a:r>
            <a:endParaRPr lang="fr-FR" sz="2800" dirty="0"/>
          </a:p>
          <a:p>
            <a:r>
              <a:rPr lang="fr-FR" sz="2800" dirty="0" smtClean="0"/>
              <a:t>Revêtement </a:t>
            </a:r>
            <a:r>
              <a:rPr lang="fr-FR" sz="2800" dirty="0" err="1"/>
              <a:t>T</a:t>
            </a:r>
            <a:r>
              <a:rPr lang="fr-FR" sz="2800" dirty="0" err="1" smtClean="0"/>
              <a:t>efal</a:t>
            </a:r>
            <a:endParaRPr lang="fr-FR" sz="2800" dirty="0" smtClean="0"/>
          </a:p>
          <a:p>
            <a:r>
              <a:rPr lang="fr-FR" sz="2800" dirty="0" smtClean="0"/>
              <a:t>Lentille de contact</a:t>
            </a:r>
            <a:endParaRPr lang="fr-FR" sz="2800" dirty="0"/>
          </a:p>
          <a:p>
            <a:r>
              <a:rPr lang="fr-FR" sz="2800" dirty="0" smtClean="0"/>
              <a:t>Tuyaux 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0065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Propriétés intéressantes des matières plastiques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A toi de lire cette partie, </a:t>
            </a:r>
            <a:r>
              <a:rPr lang="fr-FR" smtClean="0"/>
              <a:t>ces paragraphes </a:t>
            </a:r>
            <a:r>
              <a:rPr lang="fr-FR" dirty="0" smtClean="0"/>
              <a:t>t’aideront à répondre aux exercices  6 et 7 de la page 107 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prépa à faire pour le prochain cours</a:t>
            </a:r>
          </a:p>
        </p:txBody>
      </p:sp>
    </p:spTree>
    <p:extLst>
      <p:ext uri="{BB962C8B-B14F-4D97-AF65-F5344CB8AC3E}">
        <p14:creationId xmlns:p14="http://schemas.microsoft.com/office/powerpoint/2010/main" val="10954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Exercices p 107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i="1" dirty="0" smtClean="0">
                <a:solidFill>
                  <a:srgbClr val="660066"/>
                </a:solidFill>
                <a:sym typeface="Wingdings"/>
              </a:rPr>
              <a:t> Un solutionnaire (ex 1 à 5) sera disponible sous peu sur GPH projets - 6</a:t>
            </a:r>
            <a:r>
              <a:rPr lang="fr-FR" i="1" baseline="30000" dirty="0" smtClean="0">
                <a:solidFill>
                  <a:srgbClr val="660066"/>
                </a:solidFill>
                <a:sym typeface="Wingdings"/>
              </a:rPr>
              <a:t>ème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fr-FR" i="1" dirty="0" err="1" smtClean="0">
                <a:solidFill>
                  <a:srgbClr val="660066"/>
                </a:solidFill>
                <a:sym typeface="Wingdings"/>
              </a:rPr>
              <a:t>sc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de base - chimie</a:t>
            </a:r>
            <a:endParaRPr lang="fr-FR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chapitre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Introduction</a:t>
            </a:r>
          </a:p>
          <a:p>
            <a:pPr marL="768096" lvl="2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Réactifs à l’origine des polymères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Réactions de polymérisation</a:t>
            </a:r>
          </a:p>
          <a:p>
            <a:pPr lvl="2" algn="just"/>
            <a:r>
              <a:rPr lang="fr-FR" dirty="0" smtClean="0"/>
              <a:t>Polyaddition</a:t>
            </a:r>
          </a:p>
          <a:p>
            <a:pPr lvl="2" algn="just"/>
            <a:r>
              <a:rPr lang="fr-FR" dirty="0" smtClean="0"/>
              <a:t>polycondensation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Quelques polymères courants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Propriétés intéressantes des matières plastiques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</a:t>
            </a:r>
            <a:r>
              <a:rPr lang="fr-FR" dirty="0" smtClean="0"/>
              <a:t>xercices</a:t>
            </a:r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580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Les produits issus du raffinage sont essentiellement utilisés comme source d’énergie non renouvelable…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Un tout petit pourcentage (4%) servira de base pour la fabrication de polymères (et entre autre de matières plastiques)  dans l’industrie chimique…</a:t>
            </a:r>
            <a:endParaRPr lang="fr-FR" dirty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Mais qu’est ce qu’un polymère et qu’entend-t-on par matière plastique???</a:t>
            </a:r>
          </a:p>
        </p:txBody>
      </p:sp>
    </p:spTree>
    <p:extLst>
      <p:ext uri="{BB962C8B-B14F-4D97-AF65-F5344CB8AC3E}">
        <p14:creationId xmlns:p14="http://schemas.microsoft.com/office/powerpoint/2010/main" val="71440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Une matière plastique  c’est: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… une association… mais de quoi?...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>
                <a:solidFill>
                  <a:srgbClr val="000090"/>
                </a:solidFill>
              </a:rPr>
              <a:t>D’un polymère </a:t>
            </a:r>
            <a:r>
              <a:rPr lang="fr-FR" dirty="0" smtClean="0">
                <a:sym typeface="Wingdings"/>
              </a:rPr>
              <a:t> confère les propriétés principales de cette matière</a:t>
            </a:r>
          </a:p>
          <a:p>
            <a:pPr marL="118872" indent="0" algn="just">
              <a:buNone/>
            </a:pPr>
            <a:endParaRPr lang="fr-FR" dirty="0">
              <a:sym typeface="Wingdings"/>
            </a:endParaRPr>
          </a:p>
          <a:p>
            <a:pPr marL="118872" indent="0" algn="just">
              <a:buNone/>
            </a:pPr>
            <a:r>
              <a:rPr lang="fr-FR" dirty="0" smtClean="0">
                <a:solidFill>
                  <a:srgbClr val="000090"/>
                </a:solidFill>
                <a:sym typeface="Wingdings"/>
              </a:rPr>
              <a:t>D’additifs</a:t>
            </a:r>
            <a:r>
              <a:rPr lang="fr-FR" dirty="0" smtClean="0">
                <a:sym typeface="Wingdings"/>
              </a:rPr>
              <a:t>  pour faciliter la mise en œuvre et améliorer certaines caractéristiques chimique ou physique</a:t>
            </a:r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3901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Réactifs à l’origine des polymères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 fontScale="92500"/>
          </a:bodyPr>
          <a:lstStyle/>
          <a:p>
            <a:pPr marL="118872" indent="0" algn="just">
              <a:buNone/>
            </a:pPr>
            <a:r>
              <a:rPr lang="fr-FR" dirty="0" smtClean="0"/>
              <a:t>Dans le cadre de cours nous n’envisagerons que 2 cas : </a:t>
            </a:r>
          </a:p>
          <a:p>
            <a:pPr marL="118872" indent="0" algn="just">
              <a:buNone/>
            </a:pPr>
            <a:endParaRPr lang="fr-FR" dirty="0"/>
          </a:p>
          <a:p>
            <a:pPr algn="just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Les polymères formés à partir d’un seul monomère 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algn="just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Les polymères formés à partir de deux monomères différents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marL="118872" indent="0" algn="just">
              <a:buNone/>
            </a:pPr>
            <a:endParaRPr lang="fr-FR" dirty="0">
              <a:sym typeface="Wingdings"/>
            </a:endParaRP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Selon le cas dans lequel on se trouve, la réaction de polymérisation sera différente (</a:t>
            </a:r>
            <a:r>
              <a:rPr lang="fr-FR" dirty="0" err="1" smtClean="0">
                <a:sym typeface="Wingdings"/>
              </a:rPr>
              <a:t>cfr</a:t>
            </a:r>
            <a:r>
              <a:rPr lang="fr-FR" dirty="0" smtClean="0">
                <a:sym typeface="Wingdings"/>
              </a:rPr>
              <a:t> paragraphe suivant)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431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Réactifs à l’origine des polymères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de 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/>
              </a:rPr>
              <a:t>polymères formés à partir d’un seul monomère 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Dans la plupart des cas, le monomère est de type alcène </a:t>
            </a:r>
          </a:p>
          <a:p>
            <a:pPr marL="118872" indent="0" algn="just">
              <a:buNone/>
            </a:pPr>
            <a:endParaRPr lang="fr-FR" dirty="0">
              <a:sym typeface="Wingdings"/>
            </a:endParaRP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Rappel: les alcènes sont des hydrocarbures (molécules formées uniquement de C et d’H) et qui ont pour caractéristique d’avoir au moins une double liaison.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L’alcène le plus simple est l’</a:t>
            </a:r>
            <a:r>
              <a:rPr lang="fr-FR" dirty="0" err="1" smtClean="0">
                <a:sym typeface="Wingdings"/>
              </a:rPr>
              <a:t>éthène</a:t>
            </a:r>
            <a:r>
              <a:rPr lang="fr-FR" dirty="0" smtClean="0">
                <a:sym typeface="Wingdings"/>
              </a:rPr>
              <a:t> (autre nom éthylène) dont la formule semi-développée est :</a:t>
            </a:r>
          </a:p>
          <a:p>
            <a:pPr marL="118872" indent="0" algn="just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	</a:t>
            </a:r>
          </a:p>
          <a:p>
            <a:pPr marL="118872" indent="0" algn="just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		CH2 = CH2</a:t>
            </a:r>
          </a:p>
        </p:txBody>
      </p:sp>
    </p:spTree>
    <p:extLst>
      <p:ext uri="{BB962C8B-B14F-4D97-AF65-F5344CB8AC3E}">
        <p14:creationId xmlns:p14="http://schemas.microsoft.com/office/powerpoint/2010/main" val="28805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Réactifs à l’origine des polymères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Cas de 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/>
              </a:rPr>
              <a:t>polymères formés à partir DE DEUX 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/>
              </a:rPr>
              <a:t>monomèreS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/>
              </a:rPr>
              <a:t> différents  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marL="118872" indent="0" algn="just">
              <a:buNone/>
            </a:pPr>
            <a:r>
              <a:rPr lang="fr-FR" sz="2700" dirty="0" smtClean="0">
                <a:sym typeface="Wingdings"/>
              </a:rPr>
              <a:t>Ces deux monomères ont des groupements spécifiques qui vont se lier en éliminant une molécule d’H2O ou d’</a:t>
            </a:r>
            <a:r>
              <a:rPr lang="fr-FR" sz="2700" dirty="0" err="1" smtClean="0">
                <a:sym typeface="Wingdings"/>
              </a:rPr>
              <a:t>HCl</a:t>
            </a:r>
            <a:r>
              <a:rPr lang="fr-FR" sz="2700" dirty="0" smtClean="0">
                <a:sym typeface="Wingdings"/>
              </a:rPr>
              <a:t> le plus souvent.</a:t>
            </a:r>
          </a:p>
          <a:p>
            <a:pPr marL="118872" indent="0" algn="just">
              <a:buNone/>
            </a:pPr>
            <a:endParaRPr lang="fr-FR" sz="2700" dirty="0">
              <a:sym typeface="Wingdings"/>
            </a:endParaRPr>
          </a:p>
          <a:p>
            <a:pPr marL="118872" indent="0" algn="just">
              <a:buNone/>
            </a:pPr>
            <a:r>
              <a:rPr lang="fr-FR" sz="2700" dirty="0" smtClean="0">
                <a:sym typeface="Wingdings"/>
              </a:rPr>
              <a:t>Ex: les 2 monomères </a:t>
            </a:r>
            <a:endParaRPr lang="fr-FR" sz="2700" dirty="0">
              <a:sym typeface="Wingdings"/>
            </a:endParaRPr>
          </a:p>
          <a:p>
            <a:pPr marL="118872" indent="0" algn="just">
              <a:buNone/>
            </a:pPr>
            <a:r>
              <a:rPr lang="fr-FR" sz="2700" dirty="0" smtClean="0">
                <a:sym typeface="Wingdings"/>
              </a:rPr>
              <a:t>du nylon 6,6</a:t>
            </a:r>
          </a:p>
          <a:p>
            <a:pPr marL="118872" indent="0" algn="just">
              <a:buNone/>
            </a:pPr>
            <a:endParaRPr lang="fr-FR" sz="2700" dirty="0" smtClean="0">
              <a:sym typeface="Wingding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51318"/>
          <a:stretch/>
        </p:blipFill>
        <p:spPr>
          <a:xfrm>
            <a:off x="3501644" y="4778375"/>
            <a:ext cx="4883531" cy="127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6750" y="5175250"/>
            <a:ext cx="158750" cy="269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Réactions de polymérisation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 lnSpcReduction="10000"/>
          </a:bodyPr>
          <a:lstStyle/>
          <a:p>
            <a:pPr marL="210312" indent="0" algn="just">
              <a:buNone/>
            </a:pPr>
            <a:r>
              <a:rPr lang="fr-FR" dirty="0" smtClean="0"/>
              <a:t>Comme on vient de le voir, la réaction de polymérisation sera intimement liée au monomère.</a:t>
            </a:r>
          </a:p>
          <a:p>
            <a:pPr marL="210312" indent="0" algn="just"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10312" indent="0" algn="just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Si on travaille avec un seul type de monomère, on fera une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polyaddition autrement appelée polymérisation par réaction d’addition.</a:t>
            </a:r>
          </a:p>
          <a:p>
            <a:pPr marL="210312" indent="0" algn="just">
              <a:buNone/>
            </a:pPr>
            <a:endParaRPr lang="fr-FR" dirty="0"/>
          </a:p>
          <a:p>
            <a:pPr marL="210312" indent="0" algn="just">
              <a:buNone/>
            </a:pPr>
            <a:r>
              <a:rPr lang="fr-FR" dirty="0" smtClean="0">
                <a:solidFill>
                  <a:srgbClr val="000090"/>
                </a:solidFill>
              </a:rPr>
              <a:t>Si on travaille avec deux monomères différents, on fera une</a:t>
            </a:r>
            <a:r>
              <a:rPr lang="fr-FR" dirty="0">
                <a:solidFill>
                  <a:srgbClr val="000090"/>
                </a:solidFill>
              </a:rPr>
              <a:t> polycondensation autrement appelée polymérisation par réaction </a:t>
            </a:r>
            <a:r>
              <a:rPr lang="fr-FR" dirty="0" smtClean="0">
                <a:solidFill>
                  <a:srgbClr val="000090"/>
                </a:solidFill>
              </a:rPr>
              <a:t>de condensation.</a:t>
            </a:r>
          </a:p>
        </p:txBody>
      </p:sp>
    </p:spTree>
    <p:extLst>
      <p:ext uri="{BB962C8B-B14F-4D97-AF65-F5344CB8AC3E}">
        <p14:creationId xmlns:p14="http://schemas.microsoft.com/office/powerpoint/2010/main" val="5960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Réactions de polymérisation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polyaddition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210312" indent="0" algn="just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Si on travaille avec un seul type de monomère (A)</a:t>
            </a:r>
          </a:p>
          <a:p>
            <a:pPr marL="210312" indent="0" algn="just">
              <a:buNone/>
            </a:pP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210312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Le monomère est une molécule d’alcène , ces différentes molécules se lient les unes aux autres pour former une très longue chaine dans laquelle n’existe que des liaisons covalentes simples</a:t>
            </a:r>
          </a:p>
          <a:p>
            <a:pPr marL="210312" indent="0" algn="just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210312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On peut schématiser cette polyaddition comme suit: </a:t>
            </a:r>
          </a:p>
        </p:txBody>
      </p:sp>
      <p:pic>
        <p:nvPicPr>
          <p:cNvPr id="4" name="Image 3" descr="IMG_509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53472" r="6424" b="24305"/>
          <a:stretch/>
        </p:blipFill>
        <p:spPr>
          <a:xfrm>
            <a:off x="1841500" y="5303547"/>
            <a:ext cx="7016750" cy="14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123</TotalTime>
  <Words>685</Words>
  <Application>Microsoft Macintosh PowerPoint</Application>
  <PresentationFormat>Présentation à l'écran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Module</vt:lpstr>
      <vt:lpstr> 6ème Sciences de bases: Chimie   Chapitre 4: Polymérisation et matières plastiques (chap 7 du bouquin chimie 5e/6e collection de boeck)                        </vt:lpstr>
      <vt:lpstr>Plan du chapitre</vt:lpstr>
      <vt:lpstr>Introduction</vt:lpstr>
      <vt:lpstr>Introduction</vt:lpstr>
      <vt:lpstr>Réactifs à l’origine des polymères</vt:lpstr>
      <vt:lpstr>Réactifs à l’origine des polymères</vt:lpstr>
      <vt:lpstr>Réactifs à l’origine des polymères</vt:lpstr>
      <vt:lpstr>Réactions de polymérisation</vt:lpstr>
      <vt:lpstr>Réactions de polymérisation   polyaddition</vt:lpstr>
      <vt:lpstr>Réactions de polymérisation   polyaddition</vt:lpstr>
      <vt:lpstr>Réactions de polymérisation   polycondensation</vt:lpstr>
      <vt:lpstr>Réactions de polymérisation   polycondensation</vt:lpstr>
      <vt:lpstr>Quelques polymères courants</vt:lpstr>
      <vt:lpstr>Quelques polymères courants</vt:lpstr>
      <vt:lpstr>Propriétés intéressantes des matières plastiques</vt:lpstr>
      <vt:lpstr>Exercices p 107</vt:lpstr>
    </vt:vector>
  </TitlesOfParts>
  <Company>Waterleau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6ème Sciences de bases: Chimie   Chapitre 4: Polymérisation et matières plastiques (chap 7 du bouquin chimie 5e/6e collection de boeck)                        C. Draguet – année scolaire 2015- 2016   </dc:title>
  <dc:creator>Patrick Siméons</dc:creator>
  <cp:lastModifiedBy>fanny Puissant</cp:lastModifiedBy>
  <cp:revision>12</cp:revision>
  <dcterms:created xsi:type="dcterms:W3CDTF">2016-04-01T07:18:42Z</dcterms:created>
  <dcterms:modified xsi:type="dcterms:W3CDTF">2016-04-01T13:39:02Z</dcterms:modified>
</cp:coreProperties>
</file>