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60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70" r:id="rId12"/>
    <p:sldId id="267" r:id="rId13"/>
    <p:sldId id="268" r:id="rId14"/>
    <p:sldId id="276" r:id="rId15"/>
    <p:sldId id="269" r:id="rId16"/>
    <p:sldId id="277" r:id="rId17"/>
    <p:sldId id="271" r:id="rId18"/>
    <p:sldId id="273" r:id="rId19"/>
    <p:sldId id="274" r:id="rId20"/>
    <p:sldId id="275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2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5" d="100"/>
          <a:sy n="75" d="100"/>
        </p:scale>
        <p:origin x="-4224" y="-1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printerSettings" Target="printerSettings/printerSettings1.bin"/><Relationship Id="rId4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nl-BE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nl-BE" smtClean="0"/>
              <a:t>Cliquez pour modifier les styles du texte du masque</a:t>
            </a:r>
          </a:p>
          <a:p>
            <a:pPr lvl="1" eaLnBrk="1" latinLnBrk="0" hangingPunct="1"/>
            <a:r>
              <a:rPr lang="nl-BE" smtClean="0"/>
              <a:t>Deuxième niveau</a:t>
            </a:r>
          </a:p>
          <a:p>
            <a:pPr lvl="2" eaLnBrk="1" latinLnBrk="0" hangingPunct="1"/>
            <a:r>
              <a:rPr lang="nl-BE" smtClean="0"/>
              <a:t>Troisième niveau</a:t>
            </a:r>
          </a:p>
          <a:p>
            <a:pPr lvl="3" eaLnBrk="1" latinLnBrk="0" hangingPunct="1"/>
            <a:r>
              <a:rPr lang="nl-BE" smtClean="0"/>
              <a:t>Quatrième niveau</a:t>
            </a:r>
          </a:p>
          <a:p>
            <a:pPr lvl="4" eaLnBrk="1" latinLnBrk="0" hangingPunct="1"/>
            <a:r>
              <a:rPr lang="nl-BE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nl-BE" smtClean="0"/>
              <a:t>Faire glisser l'image vers l'espace réservé ou cliquer sur l'icône pour l'ajouter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D7C3A134-F1C3-464B-BF47-54DC2DE08F52}" type="datetimeFigureOut">
              <a:rPr lang="en-US" smtClean="0"/>
              <a:t>1/04/16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kumimoji="0"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648F39E-9C37-485F-AC97-16BB4BDF9F49}" type="slidenum">
              <a:rPr kumimoji="0" lang="en-US" smtClean="0"/>
              <a:t>‹#›</a:t>
            </a:fld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nl-BE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nl-BE" smtClean="0"/>
              <a:t>Cliquez pour modifier les styles du texte du masque</a:t>
            </a:r>
          </a:p>
          <a:p>
            <a:pPr lvl="1" eaLnBrk="1" latinLnBrk="0" hangingPunct="1"/>
            <a:r>
              <a:rPr kumimoji="0" lang="nl-BE" smtClean="0"/>
              <a:t>Deuxième niveau</a:t>
            </a:r>
          </a:p>
          <a:p>
            <a:pPr lvl="2" eaLnBrk="1" latinLnBrk="0" hangingPunct="1"/>
            <a:r>
              <a:rPr kumimoji="0" lang="nl-BE" smtClean="0"/>
              <a:t>Troisième niveau</a:t>
            </a:r>
          </a:p>
          <a:p>
            <a:pPr lvl="3" eaLnBrk="1" latinLnBrk="0" hangingPunct="1"/>
            <a:r>
              <a:rPr kumimoji="0" lang="nl-BE" smtClean="0"/>
              <a:t>Quatrième niveau</a:t>
            </a:r>
          </a:p>
          <a:p>
            <a:pPr lvl="4" eaLnBrk="1" latinLnBrk="0" hangingPunct="1"/>
            <a:r>
              <a:rPr kumimoji="0" lang="nl-BE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7C3A134-F1C3-464B-BF47-54DC2DE08F52}" type="datetimeFigureOut">
              <a:rPr lang="en-US" smtClean="0"/>
              <a:t>1/04/16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648F39E-9C37-485F-AC97-16BB4BDF9F49}" type="slidenum">
              <a:rPr kumimoji="0" lang="en-US" smtClean="0"/>
              <a:t>‹#›</a:t>
            </a:fld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NtaeRbhRYk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O50sHIoTuBA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000" y="2416175"/>
            <a:ext cx="8334375" cy="1711325"/>
          </a:xfrm>
        </p:spPr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6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Sciences de bases:</a:t>
            </a:r>
            <a:br>
              <a:rPr lang="fr-FR" sz="3600" dirty="0" smtClean="0"/>
            </a:br>
            <a:r>
              <a:rPr lang="fr-FR" sz="3600" dirty="0" smtClean="0"/>
              <a:t>Chimie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Chapitre 3: Réaction d’oxydo-réduction</a:t>
            </a:r>
            <a:br>
              <a:rPr lang="fr-FR" sz="3600" dirty="0" smtClean="0"/>
            </a:br>
            <a:r>
              <a:rPr lang="fr-FR" sz="2000" dirty="0" smtClean="0"/>
              <a:t>(</a:t>
            </a:r>
            <a:r>
              <a:rPr lang="fr-FR" sz="2000" dirty="0" err="1" smtClean="0"/>
              <a:t>chap</a:t>
            </a:r>
            <a:r>
              <a:rPr lang="fr-FR" sz="2000" dirty="0" smtClean="0"/>
              <a:t> 10 du bouquin chimie 5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/6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collection de </a:t>
            </a:r>
            <a:r>
              <a:rPr lang="fr-FR" sz="2000" dirty="0" err="1" smtClean="0"/>
              <a:t>boeck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														C. </a:t>
            </a:r>
            <a:r>
              <a:rPr lang="fr-FR" sz="2000" dirty="0" err="1" smtClean="0"/>
              <a:t>Draguet</a:t>
            </a:r>
            <a:r>
              <a:rPr lang="fr-FR" sz="2000" dirty="0" smtClean="0"/>
              <a:t> – année scolaire 2015- 2016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127194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67" y="155448"/>
            <a:ext cx="8837084" cy="1252728"/>
          </a:xfrm>
        </p:spPr>
        <p:txBody>
          <a:bodyPr>
            <a:noAutofit/>
          </a:bodyPr>
          <a:lstStyle/>
          <a:p>
            <a:pPr algn="just"/>
            <a:r>
              <a:rPr lang="fr-FR" sz="3600" dirty="0"/>
              <a:t>Écriture des équations ioniques de réactions </a:t>
            </a:r>
            <a:r>
              <a:rPr lang="fr-FR" sz="3600" dirty="0" err="1"/>
              <a:t>rédox</a:t>
            </a:r>
            <a:r>
              <a:rPr lang="fr-FR" sz="3600" dirty="0"/>
              <a:t> entre un métal et un ion métallique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99583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Pour écrire l’équation globale représentant une réaction </a:t>
            </a:r>
            <a:r>
              <a:rPr lang="fr-FR" dirty="0" err="1" smtClean="0"/>
              <a:t>rédox</a:t>
            </a:r>
            <a:r>
              <a:rPr lang="fr-FR" dirty="0" smtClean="0"/>
              <a:t>, il suffit d’additionner membre à membre l’équation d’oxydation et l’équation de réduction:</a:t>
            </a:r>
          </a:p>
          <a:p>
            <a:pPr marL="118872" indent="0" algn="just">
              <a:buNone/>
            </a:pPr>
            <a:endParaRPr lang="fr-FR" sz="2400" dirty="0"/>
          </a:p>
          <a:p>
            <a:pPr marL="118872" indent="0" algn="just">
              <a:buNone/>
            </a:pPr>
            <a:r>
              <a:rPr lang="fr-FR" sz="2400" dirty="0" smtClean="0"/>
              <a:t>Équation d’oxydation: 		Fe</a:t>
            </a:r>
            <a:r>
              <a:rPr lang="fr-FR" sz="2400" baseline="-25000" dirty="0"/>
              <a:t>(s) </a:t>
            </a:r>
            <a:r>
              <a:rPr lang="fr-FR" sz="2400" dirty="0"/>
              <a:t>	</a:t>
            </a:r>
            <a:r>
              <a:rPr lang="fr-FR" sz="2400" dirty="0">
                <a:sym typeface="Wingdings"/>
              </a:rPr>
              <a:t> </a:t>
            </a:r>
            <a:r>
              <a:rPr lang="fr-FR" sz="2400" dirty="0" smtClean="0">
                <a:sym typeface="Wingdings"/>
              </a:rPr>
              <a:t>      Fe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+ 2e</a:t>
            </a:r>
            <a:r>
              <a:rPr lang="fr-FR" sz="2400" baseline="30000" dirty="0">
                <a:sym typeface="Wingdings"/>
              </a:rPr>
              <a:t>-</a:t>
            </a:r>
            <a:r>
              <a:rPr lang="fr-FR" sz="2400" dirty="0"/>
              <a:t>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sz="2400" dirty="0" smtClean="0"/>
              <a:t>Équation de réduction: 	</a:t>
            </a:r>
            <a:r>
              <a:rPr lang="fr-FR" sz="2400" dirty="0" smtClean="0">
                <a:sym typeface="Wingdings"/>
              </a:rPr>
              <a:t>Cu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+ 2e</a:t>
            </a:r>
            <a:r>
              <a:rPr lang="fr-FR" sz="2400" baseline="30000" dirty="0">
                <a:sym typeface="Wingdings"/>
              </a:rPr>
              <a:t>-</a:t>
            </a:r>
            <a:r>
              <a:rPr lang="fr-FR" sz="2400" dirty="0"/>
              <a:t> 	</a:t>
            </a:r>
            <a:r>
              <a:rPr lang="fr-FR" sz="2400" dirty="0">
                <a:sym typeface="Wingdings"/>
              </a:rPr>
              <a:t> </a:t>
            </a:r>
            <a:r>
              <a:rPr lang="fr-FR" sz="2400" dirty="0" smtClean="0">
                <a:sym typeface="Wingdings"/>
              </a:rPr>
              <a:t>       Cu</a:t>
            </a:r>
            <a:r>
              <a:rPr lang="fr-FR" sz="2400" baseline="-25000" dirty="0"/>
              <a:t>(s) </a:t>
            </a:r>
            <a:endParaRPr lang="fr-FR" sz="2400" dirty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r>
              <a:rPr lang="fr-FR" sz="2400" dirty="0" smtClean="0"/>
              <a:t>Équation </a:t>
            </a:r>
            <a:r>
              <a:rPr lang="fr-FR" sz="2400" dirty="0" err="1" smtClean="0"/>
              <a:t>Rédox</a:t>
            </a:r>
            <a:r>
              <a:rPr lang="fr-FR" sz="2400" dirty="0" smtClean="0"/>
              <a:t>: 	         </a:t>
            </a:r>
            <a:r>
              <a:rPr lang="fr-FR" sz="2400" dirty="0"/>
              <a:t> </a:t>
            </a:r>
            <a:r>
              <a:rPr lang="fr-FR" sz="2400" dirty="0" smtClean="0"/>
              <a:t>Fe</a:t>
            </a:r>
            <a:r>
              <a:rPr lang="fr-FR" sz="2400" baseline="-25000" dirty="0"/>
              <a:t>(s</a:t>
            </a:r>
            <a:r>
              <a:rPr lang="fr-FR" sz="2400" baseline="-25000" dirty="0" smtClean="0"/>
              <a:t>)</a:t>
            </a:r>
            <a:r>
              <a:rPr lang="fr-FR" sz="2400" dirty="0" smtClean="0"/>
              <a:t> + </a:t>
            </a:r>
            <a:r>
              <a:rPr lang="fr-FR" sz="2400" dirty="0">
                <a:sym typeface="Wingdings"/>
              </a:rPr>
              <a:t>Cu</a:t>
            </a:r>
            <a:r>
              <a:rPr lang="fr-FR" sz="2400" baseline="30000" dirty="0">
                <a:sym typeface="Wingdings"/>
              </a:rPr>
              <a:t>2+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baseline="-25000" dirty="0" smtClean="0"/>
              <a:t> </a:t>
            </a:r>
            <a:r>
              <a:rPr lang="fr-FR" sz="2400" dirty="0"/>
              <a:t>	</a:t>
            </a:r>
            <a:r>
              <a:rPr lang="fr-FR" sz="2400" dirty="0">
                <a:sym typeface="Wingdings"/>
              </a:rPr>
              <a:t>        </a:t>
            </a:r>
            <a:r>
              <a:rPr lang="fr-FR" sz="2400" dirty="0" smtClean="0">
                <a:sym typeface="Wingdings"/>
              </a:rPr>
              <a:t>Fe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</a:t>
            </a:r>
            <a:r>
              <a:rPr lang="fr-FR" sz="2400" dirty="0">
                <a:sym typeface="Wingdings"/>
              </a:rPr>
              <a:t>Cu</a:t>
            </a:r>
            <a:r>
              <a:rPr lang="fr-FR" sz="2400" baseline="-25000" dirty="0"/>
              <a:t>(s)  </a:t>
            </a:r>
            <a:endParaRPr lang="fr-FR" sz="2400" dirty="0"/>
          </a:p>
          <a:p>
            <a:pPr marL="118872" indent="0" algn="just">
              <a:buNone/>
            </a:pPr>
            <a:endParaRPr lang="fr-FR" sz="2400" dirty="0" smtClean="0"/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529770" y="5612850"/>
            <a:ext cx="4733697" cy="32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roix 5"/>
          <p:cNvSpPr/>
          <p:nvPr/>
        </p:nvSpPr>
        <p:spPr>
          <a:xfrm>
            <a:off x="1649425" y="4486773"/>
            <a:ext cx="395862" cy="3793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4721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67" y="155448"/>
            <a:ext cx="8837084" cy="1252728"/>
          </a:xfrm>
        </p:spPr>
        <p:txBody>
          <a:bodyPr>
            <a:noAutofit/>
          </a:bodyPr>
          <a:lstStyle/>
          <a:p>
            <a:pPr algn="just"/>
            <a:r>
              <a:rPr lang="fr-FR" sz="3600" dirty="0"/>
              <a:t>Écriture des équations ioniques de réactions </a:t>
            </a:r>
            <a:r>
              <a:rPr lang="fr-FR" sz="3600" dirty="0" err="1"/>
              <a:t>rédox</a:t>
            </a:r>
            <a:r>
              <a:rPr lang="fr-FR" sz="3600" dirty="0"/>
              <a:t> entre un métal et un ion métallique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99583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sz="2400" dirty="0" smtClean="0"/>
              <a:t>Équation </a:t>
            </a:r>
            <a:r>
              <a:rPr lang="fr-FR" sz="2400" dirty="0" err="1" smtClean="0"/>
              <a:t>Rédox</a:t>
            </a:r>
            <a:r>
              <a:rPr lang="fr-FR" sz="2400" dirty="0" smtClean="0"/>
              <a:t>: 	         </a:t>
            </a:r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endParaRPr lang="fr-FR" sz="2400" dirty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r>
              <a:rPr lang="fr-FR" sz="2400" dirty="0" smtClean="0"/>
              <a:t> Fe</a:t>
            </a:r>
            <a:r>
              <a:rPr lang="fr-FR" sz="2400" baseline="-25000" dirty="0"/>
              <a:t>(s</a:t>
            </a:r>
            <a:r>
              <a:rPr lang="fr-FR" sz="2400" baseline="-25000" dirty="0" smtClean="0"/>
              <a:t>)</a:t>
            </a:r>
            <a:r>
              <a:rPr lang="fr-FR" sz="2400" dirty="0" smtClean="0"/>
              <a:t> 		+ 	</a:t>
            </a:r>
            <a:r>
              <a:rPr lang="fr-FR" sz="2400" dirty="0" smtClean="0">
                <a:sym typeface="Wingdings"/>
              </a:rPr>
              <a:t>Cu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baseline="-25000" dirty="0" smtClean="0"/>
              <a:t> </a:t>
            </a:r>
            <a:r>
              <a:rPr lang="fr-FR" sz="2400" dirty="0"/>
              <a:t>	</a:t>
            </a:r>
            <a:r>
              <a:rPr lang="fr-FR" sz="2400" dirty="0">
                <a:sym typeface="Wingdings"/>
              </a:rPr>
              <a:t>        </a:t>
            </a:r>
            <a:r>
              <a:rPr lang="fr-FR" sz="2400" dirty="0" smtClean="0">
                <a:sym typeface="Wingdings"/>
              </a:rPr>
              <a:t>Fe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baseline="-25000" dirty="0" smtClean="0">
                <a:sym typeface="Wingdings"/>
              </a:rPr>
              <a:t>	</a:t>
            </a:r>
            <a:r>
              <a:rPr lang="fr-FR" sz="2400" dirty="0" smtClean="0">
                <a:sym typeface="Wingdings"/>
              </a:rPr>
              <a:t>       + 	       Cu</a:t>
            </a:r>
            <a:r>
              <a:rPr lang="fr-FR" sz="2400" baseline="-25000" dirty="0"/>
              <a:t>(s)  </a:t>
            </a:r>
            <a:endParaRPr lang="fr-FR" sz="2400" baseline="-25000" dirty="0" smtClean="0"/>
          </a:p>
          <a:p>
            <a:pPr marL="118872" indent="0" algn="just">
              <a:buNone/>
            </a:pPr>
            <a:endParaRPr lang="fr-FR" sz="2400" baseline="-25000" dirty="0"/>
          </a:p>
          <a:p>
            <a:pPr marL="118872" indent="0" algn="just">
              <a:buNone/>
            </a:pPr>
            <a:r>
              <a:rPr lang="fr-FR" sz="2400" baseline="-25000" dirty="0" err="1" smtClean="0"/>
              <a:t>Réd</a:t>
            </a:r>
            <a:r>
              <a:rPr lang="fr-FR" sz="2400" dirty="0" smtClean="0"/>
              <a:t> </a:t>
            </a:r>
            <a:r>
              <a:rPr lang="fr-FR" sz="2400" baseline="-25000" dirty="0" smtClean="0"/>
              <a:t>1			</a:t>
            </a:r>
            <a:r>
              <a:rPr lang="fr-FR" sz="2400" baseline="-25000" dirty="0" err="1" smtClean="0"/>
              <a:t>Ox</a:t>
            </a:r>
            <a:r>
              <a:rPr lang="fr-FR" sz="2400" baseline="-25000" dirty="0" smtClean="0"/>
              <a:t> 2			</a:t>
            </a:r>
            <a:r>
              <a:rPr lang="fr-FR" sz="2400" baseline="-25000" dirty="0" err="1" smtClean="0"/>
              <a:t>Ox</a:t>
            </a:r>
            <a:r>
              <a:rPr lang="fr-FR" sz="2400" baseline="-25000" dirty="0" smtClean="0"/>
              <a:t> 1	</a:t>
            </a:r>
            <a:r>
              <a:rPr lang="fr-FR" sz="2400" baseline="-25000" dirty="0"/>
              <a:t>	</a:t>
            </a:r>
            <a:r>
              <a:rPr lang="fr-FR" sz="2400" baseline="-25000" dirty="0" smtClean="0"/>
              <a:t>	</a:t>
            </a:r>
            <a:r>
              <a:rPr lang="fr-FR" sz="2400" baseline="-25000" dirty="0" err="1" smtClean="0"/>
              <a:t>Réd</a:t>
            </a:r>
            <a:r>
              <a:rPr lang="fr-FR" sz="2400" baseline="-25000" dirty="0" smtClean="0"/>
              <a:t> 2</a:t>
            </a:r>
            <a:endParaRPr lang="fr-FR" sz="2400" baseline="-25000" dirty="0"/>
          </a:p>
          <a:p>
            <a:pPr marL="118872" indent="0" algn="just">
              <a:buNone/>
            </a:pPr>
            <a:endParaRPr lang="fr-FR" sz="2400" dirty="0" smtClean="0"/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491067" y="2997200"/>
            <a:ext cx="0" cy="4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5808134" y="2997200"/>
            <a:ext cx="0" cy="4741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491067" y="2997200"/>
            <a:ext cx="531706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>
            <a:off x="3403598" y="3979333"/>
            <a:ext cx="16933" cy="1151467"/>
          </a:xfrm>
          <a:prstGeom prst="line">
            <a:avLst/>
          </a:prstGeom>
          <a:ln>
            <a:solidFill>
              <a:srgbClr val="D925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>
            <a:off x="8195733" y="3979333"/>
            <a:ext cx="16933" cy="1151467"/>
          </a:xfrm>
          <a:prstGeom prst="line">
            <a:avLst/>
          </a:prstGeom>
          <a:ln>
            <a:solidFill>
              <a:srgbClr val="D9253E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403598" y="5130800"/>
            <a:ext cx="4809068" cy="0"/>
          </a:xfrm>
          <a:prstGeom prst="line">
            <a:avLst/>
          </a:prstGeom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riangle isocèle 16"/>
          <p:cNvSpPr/>
          <p:nvPr/>
        </p:nvSpPr>
        <p:spPr>
          <a:xfrm rot="5400000">
            <a:off x="2895600" y="2794000"/>
            <a:ext cx="558800" cy="423333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Triangle isocèle 17"/>
          <p:cNvSpPr/>
          <p:nvPr/>
        </p:nvSpPr>
        <p:spPr>
          <a:xfrm rot="5400000">
            <a:off x="5528733" y="4919134"/>
            <a:ext cx="558800" cy="423333"/>
          </a:xfrm>
          <a:prstGeom prst="triangle">
            <a:avLst/>
          </a:prstGeom>
          <a:solidFill>
            <a:schemeClr val="accent3">
              <a:lumMod val="75000"/>
            </a:schemeClr>
          </a:solidFill>
          <a:ln>
            <a:solidFill>
              <a:srgbClr val="D9253E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2015070" y="2319865"/>
            <a:ext cx="28617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Réaction d’oxydation</a:t>
            </a:r>
            <a:endParaRPr lang="fr-F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4377267" y="5588000"/>
            <a:ext cx="286173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Réaction d’oxydation</a:t>
            </a:r>
            <a:endParaRPr lang="fr-FR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5593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67" y="155448"/>
            <a:ext cx="8837084" cy="1252728"/>
          </a:xfrm>
        </p:spPr>
        <p:txBody>
          <a:bodyPr>
            <a:noAutofit/>
          </a:bodyPr>
          <a:lstStyle/>
          <a:p>
            <a:pPr algn="just"/>
            <a:r>
              <a:rPr lang="fr-FR" sz="3600" dirty="0"/>
              <a:t>Écriture des équations ioniques de réactions </a:t>
            </a:r>
            <a:r>
              <a:rPr lang="fr-FR" sz="3600" dirty="0" err="1"/>
              <a:t>rédox</a:t>
            </a:r>
            <a:r>
              <a:rPr lang="fr-FR" sz="3600" dirty="0"/>
              <a:t> entre un métal et un ion métallique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Exercice - écris l’équation d’oxydation, de réduction et </a:t>
            </a:r>
            <a:r>
              <a:rPr lang="fr-FR" dirty="0" err="1" smtClean="0"/>
              <a:t>rédox</a:t>
            </a:r>
            <a:r>
              <a:rPr lang="fr-FR" dirty="0" smtClean="0"/>
              <a:t> traduisant le phénomène suivant: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On plonge un morceau de zinc dans une solution contenant des ions H</a:t>
            </a:r>
            <a:r>
              <a:rPr lang="fr-FR" baseline="30000" dirty="0" smtClean="0"/>
              <a:t>+</a:t>
            </a:r>
            <a:r>
              <a:rPr lang="fr-FR" dirty="0" smtClean="0"/>
              <a:t>; il se dégage du dihydrogène et il se forme des ions Zn</a:t>
            </a:r>
            <a:r>
              <a:rPr lang="fr-FR" baseline="30000" dirty="0" smtClean="0"/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2612287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8167" y="155448"/>
            <a:ext cx="8837084" cy="1252728"/>
          </a:xfrm>
        </p:spPr>
        <p:txBody>
          <a:bodyPr>
            <a:noAutofit/>
          </a:bodyPr>
          <a:lstStyle/>
          <a:p>
            <a:pPr algn="just"/>
            <a:r>
              <a:rPr lang="fr-FR" sz="3600" dirty="0"/>
              <a:t>Écriture des équations ioniques de réactions </a:t>
            </a:r>
            <a:r>
              <a:rPr lang="fr-FR" sz="3600" dirty="0" err="1"/>
              <a:t>rédox</a:t>
            </a:r>
            <a:r>
              <a:rPr lang="fr-FR" sz="3600" dirty="0"/>
              <a:t> entre un métal et un ion métallique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99583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endParaRPr lang="fr-FR" sz="2400" dirty="0"/>
          </a:p>
          <a:p>
            <a:pPr marL="118872" indent="0" algn="just">
              <a:buNone/>
            </a:pPr>
            <a:r>
              <a:rPr lang="fr-FR" sz="2400" dirty="0" smtClean="0"/>
              <a:t>Équation d’oxydation: 		Zn</a:t>
            </a:r>
            <a:r>
              <a:rPr lang="fr-FR" sz="2400" baseline="-25000" dirty="0" smtClean="0"/>
              <a:t>(</a:t>
            </a:r>
            <a:r>
              <a:rPr lang="fr-FR" sz="2400" baseline="-25000" dirty="0"/>
              <a:t>s) </a:t>
            </a:r>
            <a:r>
              <a:rPr lang="fr-FR" sz="2400" dirty="0"/>
              <a:t>	</a:t>
            </a:r>
            <a:r>
              <a:rPr lang="fr-FR" sz="2400" dirty="0">
                <a:sym typeface="Wingdings"/>
              </a:rPr>
              <a:t> </a:t>
            </a:r>
            <a:r>
              <a:rPr lang="fr-FR" sz="2400" dirty="0" smtClean="0">
                <a:sym typeface="Wingdings"/>
              </a:rPr>
              <a:t>      Zn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+ 2e</a:t>
            </a:r>
            <a:r>
              <a:rPr lang="fr-FR" sz="2400" baseline="30000" dirty="0">
                <a:sym typeface="Wingdings"/>
              </a:rPr>
              <a:t>-</a:t>
            </a:r>
            <a:r>
              <a:rPr lang="fr-FR" sz="2400" dirty="0"/>
              <a:t>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sz="2400" dirty="0" smtClean="0"/>
              <a:t>Équation de réduction: 	2</a:t>
            </a:r>
            <a:r>
              <a:rPr lang="fr-FR" sz="2400" dirty="0" smtClean="0">
                <a:sym typeface="Wingdings"/>
              </a:rPr>
              <a:t>H</a:t>
            </a:r>
            <a:r>
              <a:rPr lang="fr-FR" sz="2400" baseline="30000" dirty="0" smtClean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+ 2e</a:t>
            </a:r>
            <a:r>
              <a:rPr lang="fr-FR" sz="2400" baseline="30000" dirty="0">
                <a:sym typeface="Wingdings"/>
              </a:rPr>
              <a:t>-</a:t>
            </a:r>
            <a:r>
              <a:rPr lang="fr-FR" sz="2400" dirty="0"/>
              <a:t> 	</a:t>
            </a:r>
            <a:r>
              <a:rPr lang="fr-FR" sz="2400" dirty="0">
                <a:sym typeface="Wingdings"/>
              </a:rPr>
              <a:t> </a:t>
            </a:r>
            <a:r>
              <a:rPr lang="fr-FR" sz="2400" dirty="0" smtClean="0">
                <a:sym typeface="Wingdings"/>
              </a:rPr>
              <a:t>       H2</a:t>
            </a:r>
            <a:r>
              <a:rPr lang="fr-FR" sz="2400" baseline="-25000" dirty="0" smtClean="0"/>
              <a:t>(g) </a:t>
            </a:r>
            <a:endParaRPr lang="fr-FR" sz="2400" dirty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r>
              <a:rPr lang="fr-FR" sz="2400" dirty="0" smtClean="0"/>
              <a:t>Équation </a:t>
            </a:r>
            <a:r>
              <a:rPr lang="fr-FR" sz="2400" dirty="0" err="1" smtClean="0"/>
              <a:t>Rédox</a:t>
            </a:r>
            <a:r>
              <a:rPr lang="fr-FR" sz="2400" dirty="0" smtClean="0"/>
              <a:t>: 	       </a:t>
            </a:r>
            <a:r>
              <a:rPr lang="fr-FR" sz="2400" dirty="0" smtClean="0">
                <a:sym typeface="Wingdings"/>
              </a:rPr>
              <a:t>Zn</a:t>
            </a:r>
            <a:r>
              <a:rPr lang="fr-FR" sz="2400" baseline="-25000" dirty="0" smtClean="0"/>
              <a:t>(</a:t>
            </a:r>
            <a:r>
              <a:rPr lang="fr-FR" sz="2400" baseline="-25000" dirty="0"/>
              <a:t>s) </a:t>
            </a:r>
            <a:r>
              <a:rPr lang="fr-FR" sz="2400" dirty="0" smtClean="0"/>
              <a:t>+ </a:t>
            </a:r>
            <a:r>
              <a:rPr lang="fr-FR" sz="2400" dirty="0" smtClean="0">
                <a:sym typeface="Wingdings"/>
              </a:rPr>
              <a:t>2H</a:t>
            </a:r>
            <a:r>
              <a:rPr lang="fr-FR" sz="2400" baseline="30000" dirty="0" smtClean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>
                <a:sym typeface="Wingdings"/>
              </a:rPr>
              <a:t>+ </a:t>
            </a:r>
            <a:r>
              <a:rPr lang="fr-FR" sz="2400" dirty="0"/>
              <a:t>	</a:t>
            </a:r>
            <a:r>
              <a:rPr lang="fr-FR" sz="2400" dirty="0">
                <a:sym typeface="Wingdings"/>
              </a:rPr>
              <a:t>        </a:t>
            </a:r>
            <a:r>
              <a:rPr lang="fr-FR" sz="2400" dirty="0" smtClean="0">
                <a:sym typeface="Wingdings"/>
              </a:rPr>
              <a:t>Zn</a:t>
            </a:r>
            <a:r>
              <a:rPr lang="fr-FR" sz="2400" baseline="30000" dirty="0" smtClean="0">
                <a:sym typeface="Wingdings"/>
              </a:rPr>
              <a:t>2</a:t>
            </a:r>
            <a:r>
              <a:rPr lang="fr-FR" sz="2400" baseline="30000" dirty="0">
                <a:sym typeface="Wingdings"/>
              </a:rPr>
              <a:t>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baseline="-25000" dirty="0" smtClean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+ H2</a:t>
            </a:r>
            <a:r>
              <a:rPr lang="fr-FR" sz="2400" baseline="-25000" dirty="0" smtClean="0"/>
              <a:t>(g)</a:t>
            </a:r>
            <a:endParaRPr lang="fr-FR" sz="2400" dirty="0"/>
          </a:p>
          <a:p>
            <a:pPr marL="118872" indent="0" algn="just">
              <a:buNone/>
            </a:pPr>
            <a:endParaRPr lang="fr-FR" sz="2400" dirty="0" smtClean="0"/>
          </a:p>
          <a:p>
            <a:pPr marL="118872" indent="0" algn="just">
              <a:buNone/>
            </a:pPr>
            <a:endParaRPr lang="fr-FR" sz="2400" dirty="0"/>
          </a:p>
          <a:p>
            <a:pPr marL="118872" indent="0" algn="just">
              <a:buNone/>
            </a:pPr>
            <a:r>
              <a:rPr lang="fr-FR" sz="2400" dirty="0" smtClean="0"/>
              <a:t>Remarque : comme on l’a vu dans les chapitres précédents, 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n’existe pas formellement, il s’agit d’H3O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mais dans le cadre de ce chapitre, nous nous simplifierons la vie en utilisant H</a:t>
            </a:r>
            <a:r>
              <a:rPr lang="fr-FR" sz="2400" baseline="30000" dirty="0" smtClean="0"/>
              <a:t>+</a:t>
            </a:r>
          </a:p>
        </p:txBody>
      </p:sp>
      <p:cxnSp>
        <p:nvCxnSpPr>
          <p:cNvPr id="5" name="Connecteur droit 4"/>
          <p:cNvCxnSpPr/>
          <p:nvPr/>
        </p:nvCxnSpPr>
        <p:spPr>
          <a:xfrm flipV="1">
            <a:off x="3326575" y="3750183"/>
            <a:ext cx="5455480" cy="329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Croix 5"/>
          <p:cNvSpPr/>
          <p:nvPr/>
        </p:nvSpPr>
        <p:spPr>
          <a:xfrm>
            <a:off x="1451494" y="2522506"/>
            <a:ext cx="395862" cy="379397"/>
          </a:xfrm>
          <a:prstGeom prst="mathPl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8019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Exemple: Lorsque l’on mélange du permanganate de potassium (KMnO</a:t>
            </a:r>
            <a:r>
              <a:rPr lang="fr-FR" baseline="-25000" dirty="0" smtClean="0"/>
              <a:t>4(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 et du</a:t>
            </a:r>
            <a:r>
              <a:rPr lang="fr-FR" baseline="30000" dirty="0"/>
              <a:t> </a:t>
            </a:r>
            <a:r>
              <a:rPr lang="fr-FR" dirty="0" smtClean="0"/>
              <a:t>sulfate de fer</a:t>
            </a:r>
            <a:r>
              <a:rPr lang="fr-FR" baseline="30000" dirty="0" smtClean="0"/>
              <a:t> </a:t>
            </a:r>
            <a:r>
              <a:rPr lang="fr-FR" dirty="0" smtClean="0"/>
              <a:t>(FeSO</a:t>
            </a:r>
            <a:r>
              <a:rPr lang="fr-FR" baseline="-25000" dirty="0" smtClean="0"/>
              <a:t>4(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 en milieu acide (apport d’H</a:t>
            </a:r>
            <a:r>
              <a:rPr lang="fr-FR" baseline="30000" dirty="0" smtClean="0"/>
              <a:t>+</a:t>
            </a:r>
            <a:r>
              <a:rPr lang="fr-FR" dirty="0" smtClean="0"/>
              <a:t>); </a:t>
            </a:r>
          </a:p>
          <a:p>
            <a:pPr marL="118872" indent="0" algn="just">
              <a:buNone/>
            </a:pPr>
            <a:r>
              <a:rPr lang="fr-FR" dirty="0" smtClean="0"/>
              <a:t>on obtient du sulfate de manganèse (MnSO</a:t>
            </a:r>
            <a:r>
              <a:rPr lang="fr-FR" baseline="-25000" dirty="0" smtClean="0"/>
              <a:t>4(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), des ions Fe</a:t>
            </a:r>
            <a:r>
              <a:rPr lang="fr-FR" baseline="30000" dirty="0" smtClean="0"/>
              <a:t>3+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 </a:t>
            </a:r>
            <a:r>
              <a:rPr lang="fr-FR" dirty="0" smtClean="0"/>
              <a:t>et de l’eau.</a:t>
            </a:r>
          </a:p>
          <a:p>
            <a:pPr marL="118872" indent="0" algn="just">
              <a:buNone/>
            </a:pPr>
            <a:endParaRPr lang="fr-FR" dirty="0"/>
          </a:p>
          <a:p>
            <a:pPr algn="just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Identifications des réactifs, produits et ions spectateurs?</a:t>
            </a:r>
          </a:p>
          <a:p>
            <a:pPr marL="118872" indent="0" algn="just">
              <a:buNone/>
            </a:pPr>
            <a:r>
              <a:rPr lang="fr-FR" dirty="0">
                <a:sym typeface="Wingdings"/>
              </a:rPr>
              <a:t>	</a:t>
            </a:r>
            <a:endParaRPr lang="fr-FR" baseline="300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2624667" y="5031148"/>
            <a:ext cx="590973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just">
              <a:buNone/>
            </a:pPr>
            <a:r>
              <a:rPr lang="fr-FR" sz="3200" dirty="0" smtClean="0">
                <a:solidFill>
                  <a:srgbClr val="4D264D"/>
                </a:solidFill>
                <a:sym typeface="Wingdings"/>
              </a:rPr>
              <a:t>	R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: MnO</a:t>
            </a:r>
            <a:r>
              <a:rPr lang="fr-FR" sz="3200" baseline="-25000" dirty="0">
                <a:solidFill>
                  <a:srgbClr val="4D264D"/>
                </a:solidFill>
                <a:sym typeface="Wingdings"/>
              </a:rPr>
              <a:t>4</a:t>
            </a:r>
            <a:r>
              <a:rPr lang="fr-FR" sz="3200" baseline="30000" dirty="0">
                <a:solidFill>
                  <a:srgbClr val="4D264D"/>
                </a:solidFill>
                <a:sym typeface="Wingdings"/>
              </a:rPr>
              <a:t>-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 et Fe</a:t>
            </a:r>
            <a:r>
              <a:rPr lang="fr-FR" sz="3200" baseline="30000" dirty="0">
                <a:solidFill>
                  <a:srgbClr val="4D264D"/>
                </a:solidFill>
                <a:sym typeface="Wingdings"/>
              </a:rPr>
              <a:t>2+</a:t>
            </a:r>
          </a:p>
          <a:p>
            <a:pPr marL="118872" indent="0" algn="just">
              <a:buNone/>
            </a:pPr>
            <a:r>
              <a:rPr lang="fr-FR" sz="3200" dirty="0">
                <a:solidFill>
                  <a:srgbClr val="4D264D"/>
                </a:solidFill>
                <a:sym typeface="Wingdings"/>
              </a:rPr>
              <a:t>	P: Mn</a:t>
            </a:r>
            <a:r>
              <a:rPr lang="fr-FR" sz="3200" baseline="30000" dirty="0">
                <a:solidFill>
                  <a:srgbClr val="4D264D"/>
                </a:solidFill>
                <a:sym typeface="Wingdings"/>
              </a:rPr>
              <a:t>2+ 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et Fe</a:t>
            </a:r>
            <a:r>
              <a:rPr lang="fr-FR" sz="3200" baseline="30000" dirty="0">
                <a:solidFill>
                  <a:srgbClr val="4D264D"/>
                </a:solidFill>
                <a:sym typeface="Wingdings"/>
              </a:rPr>
              <a:t>3</a:t>
            </a:r>
            <a:r>
              <a:rPr lang="fr-FR" sz="3200" baseline="30000" dirty="0" smtClean="0">
                <a:solidFill>
                  <a:srgbClr val="4D264D"/>
                </a:solidFill>
                <a:sym typeface="Wingdings"/>
              </a:rPr>
              <a:t>+ </a:t>
            </a:r>
            <a:r>
              <a:rPr lang="fr-FR" sz="3200" dirty="0" smtClean="0">
                <a:solidFill>
                  <a:srgbClr val="4D264D"/>
                </a:solidFill>
                <a:sym typeface="Wingdings"/>
              </a:rPr>
              <a:t>(eau)</a:t>
            </a:r>
            <a:endParaRPr lang="fr-FR" sz="3200" baseline="30000" dirty="0">
              <a:solidFill>
                <a:srgbClr val="4D264D"/>
              </a:solidFill>
              <a:sym typeface="Wingdings"/>
            </a:endParaRPr>
          </a:p>
          <a:p>
            <a:pPr marL="118872" indent="0" algn="just">
              <a:buNone/>
            </a:pPr>
            <a:r>
              <a:rPr lang="fr-FR" sz="3200" dirty="0">
                <a:solidFill>
                  <a:srgbClr val="4D264D"/>
                </a:solidFill>
                <a:sym typeface="Wingdings"/>
              </a:rPr>
              <a:t>	Ions spectateurs: K</a:t>
            </a:r>
            <a:r>
              <a:rPr lang="fr-FR" sz="3200" baseline="30000" dirty="0">
                <a:solidFill>
                  <a:srgbClr val="4D264D"/>
                </a:solidFill>
                <a:sym typeface="Wingdings"/>
              </a:rPr>
              <a:t>+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 et SO</a:t>
            </a:r>
            <a:r>
              <a:rPr lang="fr-FR" sz="3200" baseline="-25000" dirty="0">
                <a:solidFill>
                  <a:srgbClr val="4D264D"/>
                </a:solidFill>
                <a:sym typeface="Wingdings"/>
              </a:rPr>
              <a:t>4</a:t>
            </a:r>
            <a:r>
              <a:rPr lang="fr-FR" sz="3200" baseline="30000" dirty="0">
                <a:solidFill>
                  <a:srgbClr val="4D264D"/>
                </a:solidFill>
                <a:sym typeface="Wingdings"/>
              </a:rPr>
              <a:t>2-</a:t>
            </a:r>
            <a:endParaRPr lang="fr-FR" sz="3200" baseline="30000" dirty="0">
              <a:solidFill>
                <a:srgbClr val="4D264D"/>
              </a:solidFill>
            </a:endParaRPr>
          </a:p>
          <a:p>
            <a:endParaRPr lang="fr-FR" sz="3200" dirty="0">
              <a:solidFill>
                <a:srgbClr val="4D2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fr-FR" dirty="0" smtClean="0"/>
              <a:t>Méthode :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Scinder l’équation </a:t>
            </a:r>
            <a:r>
              <a:rPr lang="fr-FR" dirty="0" err="1" smtClean="0"/>
              <a:t>rédox</a:t>
            </a:r>
            <a:r>
              <a:rPr lang="fr-FR" dirty="0" smtClean="0"/>
              <a:t> non pondérée en 2 équations (en veillant à ce que tous les éléments présents du côtés des réactifs se retrouvent du côté des produits)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Pondérer ces deux équations de façon à assurer la conservation de la matière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Pondérer ces deux équations de façon à assurer la conservation des charges par ajout d’e-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i="1" u="sng" dirty="0" smtClean="0"/>
              <a:t>Multiplier éventuellement</a:t>
            </a:r>
            <a:r>
              <a:rPr lang="fr-FR" dirty="0" smtClean="0"/>
              <a:t> les coefficients des 2 équations par un facteur qui assure l’égalité du nombre d’e- transférés.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Additionner membre à membre les deux équations et </a:t>
            </a:r>
            <a:r>
              <a:rPr lang="fr-FR" i="1" u="sng" dirty="0" smtClean="0"/>
              <a:t>simplifier éventuellement </a:t>
            </a:r>
            <a:r>
              <a:rPr lang="fr-FR" dirty="0" smtClean="0"/>
              <a:t>pour obtenir l’équation ionique globale de l’équation redox</a:t>
            </a:r>
          </a:p>
        </p:txBody>
      </p:sp>
    </p:spTree>
    <p:extLst>
      <p:ext uri="{BB962C8B-B14F-4D97-AF65-F5344CB8AC3E}">
        <p14:creationId xmlns:p14="http://schemas.microsoft.com/office/powerpoint/2010/main" val="42265696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fr-FR" dirty="0" smtClean="0"/>
              <a:t>Exemple: Lorsque l’on mélange du permanganate de potassium (KMnO</a:t>
            </a:r>
            <a:r>
              <a:rPr lang="fr-FR" baseline="-25000" dirty="0" smtClean="0"/>
              <a:t>4(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 et du</a:t>
            </a:r>
            <a:r>
              <a:rPr lang="fr-FR" baseline="30000" dirty="0"/>
              <a:t> </a:t>
            </a:r>
            <a:r>
              <a:rPr lang="fr-FR" dirty="0" smtClean="0"/>
              <a:t>sulfate de fer</a:t>
            </a:r>
            <a:r>
              <a:rPr lang="fr-FR" baseline="30000" dirty="0" smtClean="0"/>
              <a:t> </a:t>
            </a:r>
            <a:r>
              <a:rPr lang="fr-FR" dirty="0" smtClean="0"/>
              <a:t>(FeSO</a:t>
            </a:r>
            <a:r>
              <a:rPr lang="fr-FR" baseline="-25000" dirty="0" smtClean="0"/>
              <a:t>4(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 en milieu acide (apport d’H</a:t>
            </a:r>
            <a:r>
              <a:rPr lang="fr-FR" baseline="30000" dirty="0" smtClean="0"/>
              <a:t>+</a:t>
            </a:r>
            <a:r>
              <a:rPr lang="fr-FR" dirty="0" smtClean="0"/>
              <a:t>)</a:t>
            </a:r>
            <a:r>
              <a:rPr lang="fr-FR" smtClean="0"/>
              <a:t>; </a:t>
            </a:r>
          </a:p>
          <a:p>
            <a:pPr marL="118872" indent="0" algn="just">
              <a:buNone/>
            </a:pPr>
            <a:r>
              <a:rPr lang="fr-FR" smtClean="0"/>
              <a:t>on </a:t>
            </a:r>
            <a:r>
              <a:rPr lang="fr-FR" dirty="0" smtClean="0"/>
              <a:t>obtient du sulfate de manganèse (MnSO</a:t>
            </a:r>
            <a:r>
              <a:rPr lang="fr-FR" baseline="-25000" dirty="0" smtClean="0"/>
              <a:t>4(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r>
              <a:rPr lang="fr-FR" dirty="0" smtClean="0"/>
              <a:t>), des ions Fe</a:t>
            </a:r>
            <a:r>
              <a:rPr lang="fr-FR" baseline="30000" dirty="0" smtClean="0"/>
              <a:t>3+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 </a:t>
            </a:r>
            <a:r>
              <a:rPr lang="fr-FR" dirty="0" smtClean="0"/>
              <a:t>et de l’eau.</a:t>
            </a:r>
          </a:p>
          <a:p>
            <a:pPr marL="118872" indent="0" algn="just">
              <a:buNone/>
            </a:pPr>
            <a:endParaRPr lang="fr-FR" dirty="0"/>
          </a:p>
          <a:p>
            <a:pPr algn="just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 L’équation non pondérée est donc : </a:t>
            </a:r>
          </a:p>
          <a:p>
            <a:pPr marL="118872" indent="0" algn="just">
              <a:buNone/>
            </a:pPr>
            <a:r>
              <a:rPr lang="fr-FR" dirty="0">
                <a:sym typeface="Wingdings"/>
              </a:rPr>
              <a:t>	</a:t>
            </a:r>
            <a:r>
              <a:rPr lang="fr-FR" dirty="0" smtClean="0"/>
              <a:t>Fe</a:t>
            </a:r>
            <a:r>
              <a:rPr lang="fr-FR" baseline="30000" dirty="0" smtClean="0"/>
              <a:t>2+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  </a:t>
            </a:r>
            <a:r>
              <a:rPr lang="fr-FR" dirty="0"/>
              <a:t>+ </a:t>
            </a:r>
            <a:r>
              <a:rPr lang="fr-FR" dirty="0" smtClean="0"/>
              <a:t>MnO</a:t>
            </a:r>
            <a:r>
              <a:rPr lang="fr-FR" baseline="-25000" dirty="0" smtClean="0"/>
              <a:t>4</a:t>
            </a:r>
            <a:r>
              <a:rPr lang="fr-FR" baseline="30000" dirty="0" smtClean="0"/>
              <a:t>-</a:t>
            </a:r>
            <a:r>
              <a:rPr lang="fr-FR" baseline="-25000" dirty="0" smtClean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r>
              <a:rPr lang="fr-FR" dirty="0">
                <a:sym typeface="Wingdings"/>
              </a:rPr>
              <a:t>	</a:t>
            </a:r>
            <a:r>
              <a:rPr lang="fr-FR" dirty="0" smtClean="0">
                <a:sym typeface="Wingdings"/>
              </a:rPr>
              <a:t>	</a:t>
            </a:r>
            <a:r>
              <a:rPr lang="fr-FR" dirty="0" smtClean="0"/>
              <a:t>Fe</a:t>
            </a:r>
            <a:r>
              <a:rPr lang="fr-FR" baseline="30000" dirty="0" smtClean="0"/>
              <a:t>3</a:t>
            </a:r>
            <a:r>
              <a:rPr lang="fr-FR" baseline="30000" dirty="0"/>
              <a:t>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 </a:t>
            </a:r>
            <a:r>
              <a:rPr lang="fr-FR" baseline="-25000" dirty="0" smtClean="0"/>
              <a:t> </a:t>
            </a:r>
            <a:r>
              <a:rPr lang="fr-FR" dirty="0" smtClean="0"/>
              <a:t>+ Mn</a:t>
            </a:r>
            <a:r>
              <a:rPr lang="fr-FR" baseline="30000" dirty="0" smtClean="0"/>
              <a:t>2+</a:t>
            </a:r>
            <a:r>
              <a:rPr lang="fr-FR" baseline="-25000" dirty="0" smtClean="0"/>
              <a:t>(</a:t>
            </a:r>
            <a:r>
              <a:rPr lang="fr-FR" baseline="-25000" dirty="0" err="1" smtClean="0"/>
              <a:t>aq</a:t>
            </a:r>
            <a:r>
              <a:rPr lang="fr-FR" baseline="-25000" dirty="0" smtClean="0"/>
              <a:t>)</a:t>
            </a:r>
            <a:endParaRPr lang="fr-FR" dirty="0" smtClean="0"/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		!     l’équation se déroule en milieu acide</a:t>
            </a:r>
          </a:p>
          <a:p>
            <a:pPr marL="118872" indent="0" algn="just">
              <a:buNone/>
            </a:pPr>
            <a:endParaRPr lang="fr-FR" dirty="0">
              <a:sym typeface="Wingdings"/>
            </a:endParaRPr>
          </a:p>
          <a:p>
            <a:pPr marL="118872" indent="0" algn="ctr">
              <a:buNone/>
            </a:pPr>
            <a:r>
              <a:rPr lang="fr-F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Comment pondérer cette équation </a:t>
            </a:r>
            <a:r>
              <a:rPr lang="fr-FR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rédox</a:t>
            </a:r>
            <a:r>
              <a:rPr lang="fr-FR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sym typeface="Wingdings"/>
              </a:rPr>
              <a:t>?</a:t>
            </a:r>
          </a:p>
          <a:p>
            <a:pPr marL="118872" indent="0" algn="just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426007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 fontScale="70000" lnSpcReduction="20000"/>
          </a:bodyPr>
          <a:lstStyle/>
          <a:p>
            <a:pPr marL="118872" indent="0" algn="just">
              <a:buNone/>
            </a:pPr>
            <a:r>
              <a:rPr lang="fr-FR" dirty="0" smtClean="0"/>
              <a:t>Méthode :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Scinder l’équation </a:t>
            </a:r>
            <a:r>
              <a:rPr lang="fr-FR" dirty="0" err="1" smtClean="0"/>
              <a:t>rédox</a:t>
            </a:r>
            <a:r>
              <a:rPr lang="fr-FR" dirty="0" smtClean="0"/>
              <a:t> non pondérée en 2 équations (en veillant à ce que tous les éléments présents du côtés des réactifs se retrouvent du côté des produits)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Pondérer ces deux équations de façon à assurer la conservation de la matière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Pondérer ces deux équations de façon à assurer la conservation des charges par ajout d’e-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i="1" u="sng" dirty="0" smtClean="0"/>
              <a:t>Multiplier éventuellement</a:t>
            </a:r>
            <a:r>
              <a:rPr lang="fr-FR" dirty="0" smtClean="0"/>
              <a:t> les coefficients des 2 équations par un facteur qui assure l’égalité du nombre d’e- transférés.</a:t>
            </a:r>
          </a:p>
          <a:p>
            <a:pPr marL="633222" indent="-514350" algn="just">
              <a:buFont typeface="+mj-lt"/>
              <a:buAutoNum type="arabicPeriod"/>
            </a:pPr>
            <a:endParaRPr lang="fr-FR" dirty="0" smtClean="0"/>
          </a:p>
          <a:p>
            <a:pPr marL="633222" indent="-514350" algn="just">
              <a:buFont typeface="+mj-lt"/>
              <a:buAutoNum type="arabicPeriod"/>
            </a:pPr>
            <a:r>
              <a:rPr lang="fr-FR" dirty="0" smtClean="0"/>
              <a:t>Additionner membre à membre les deux équations et </a:t>
            </a:r>
            <a:r>
              <a:rPr lang="fr-FR" i="1" u="sng" dirty="0" smtClean="0"/>
              <a:t>simplifier éventuellement </a:t>
            </a:r>
            <a:r>
              <a:rPr lang="fr-FR" dirty="0" smtClean="0"/>
              <a:t>pour obtenir l’équation ionique globale de l’équation redox</a:t>
            </a:r>
          </a:p>
        </p:txBody>
      </p:sp>
    </p:spTree>
    <p:extLst>
      <p:ext uri="{BB962C8B-B14F-4D97-AF65-F5344CB8AC3E}">
        <p14:creationId xmlns:p14="http://schemas.microsoft.com/office/powerpoint/2010/main" val="160736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Dans l’exemple :</a:t>
            </a:r>
          </a:p>
          <a:p>
            <a:pPr marL="118872" indent="0" algn="just">
              <a:buNone/>
            </a:pPr>
            <a:r>
              <a:rPr lang="fr-FR" dirty="0"/>
              <a:t>Fe</a:t>
            </a:r>
            <a:r>
              <a:rPr lang="fr-FR" baseline="30000" dirty="0"/>
              <a:t>2+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  </a:t>
            </a:r>
            <a:r>
              <a:rPr lang="fr-FR" dirty="0"/>
              <a:t>+ MnO</a:t>
            </a:r>
            <a:r>
              <a:rPr lang="fr-FR" baseline="-25000" dirty="0"/>
              <a:t>4</a:t>
            </a:r>
            <a:r>
              <a:rPr lang="fr-FR" baseline="30000" dirty="0"/>
              <a:t>-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r>
              <a:rPr lang="fr-FR" dirty="0">
                <a:sym typeface="Wingdings"/>
              </a:rPr>
              <a:t>		</a:t>
            </a:r>
            <a:r>
              <a:rPr lang="fr-FR" dirty="0"/>
              <a:t>Fe</a:t>
            </a:r>
            <a:r>
              <a:rPr lang="fr-FR" baseline="30000" dirty="0"/>
              <a:t>3+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  </a:t>
            </a:r>
            <a:r>
              <a:rPr lang="fr-FR" dirty="0"/>
              <a:t>+ Mn</a:t>
            </a:r>
            <a:r>
              <a:rPr lang="fr-FR" baseline="30000" dirty="0"/>
              <a:t>2+</a:t>
            </a:r>
            <a:r>
              <a:rPr lang="fr-FR" baseline="-25000" dirty="0"/>
              <a:t>(</a:t>
            </a:r>
            <a:r>
              <a:rPr lang="fr-FR" baseline="-25000" dirty="0" err="1"/>
              <a:t>aq</a:t>
            </a:r>
            <a:r>
              <a:rPr lang="fr-FR" baseline="-25000" dirty="0"/>
              <a:t>)</a:t>
            </a:r>
            <a:endParaRPr lang="fr-FR" dirty="0"/>
          </a:p>
          <a:p>
            <a:pPr marL="118872" indent="0" algn="just">
              <a:buNone/>
            </a:pPr>
            <a:r>
              <a:rPr lang="fr-FR" dirty="0">
                <a:sym typeface="Wingdings"/>
              </a:rPr>
              <a:t>		</a:t>
            </a:r>
            <a:r>
              <a:rPr lang="fr-FR" sz="2000" dirty="0">
                <a:sym typeface="Wingdings"/>
              </a:rPr>
              <a:t>!     l’équation se déroule en milieu </a:t>
            </a:r>
            <a:r>
              <a:rPr lang="fr-FR" sz="2000" dirty="0" smtClean="0">
                <a:sym typeface="Wingdings"/>
              </a:rPr>
              <a:t>acide    présence de H+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/>
              <a:t>1. Scinder l’équation </a:t>
            </a:r>
            <a:r>
              <a:rPr lang="fr-FR" dirty="0" err="1" smtClean="0"/>
              <a:t>rédox</a:t>
            </a:r>
            <a:r>
              <a:rPr lang="fr-FR" dirty="0" smtClean="0"/>
              <a:t> non pondérée en 2 équations </a:t>
            </a:r>
            <a:r>
              <a:rPr lang="fr-FR" sz="2000" dirty="0" smtClean="0"/>
              <a:t>(en veillant à ce que tous les éléments présents du côtés des réactifs se retrouvent du côté des produits)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18951" y="5111934"/>
            <a:ext cx="6767849" cy="189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4D264D"/>
                </a:solidFill>
              </a:rPr>
              <a:t>Fe</a:t>
            </a:r>
            <a:r>
              <a:rPr lang="fr-FR" sz="3200" baseline="30000" dirty="0">
                <a:solidFill>
                  <a:srgbClr val="4D264D"/>
                </a:solidFill>
              </a:rPr>
              <a:t>2</a:t>
            </a:r>
            <a:r>
              <a:rPr lang="fr-FR" sz="3200" baseline="30000" dirty="0" smtClean="0">
                <a:solidFill>
                  <a:srgbClr val="4D264D"/>
                </a:solidFill>
              </a:rPr>
              <a:t>+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	</a:t>
            </a:r>
            <a:r>
              <a:rPr lang="fr-FR" sz="3200" dirty="0" smtClean="0">
                <a:solidFill>
                  <a:srgbClr val="4D264D"/>
                </a:solidFill>
                <a:sym typeface="Wingdings"/>
              </a:rPr>
              <a:t>		</a:t>
            </a:r>
            <a:r>
              <a:rPr lang="fr-FR" sz="3200" dirty="0" smtClean="0">
                <a:solidFill>
                  <a:srgbClr val="4D264D"/>
                </a:solidFill>
              </a:rPr>
              <a:t>Fe</a:t>
            </a:r>
            <a:r>
              <a:rPr lang="fr-FR" sz="3200" baseline="30000" dirty="0" smtClean="0">
                <a:solidFill>
                  <a:srgbClr val="4D264D"/>
                </a:solidFill>
              </a:rPr>
              <a:t>3+				(1)</a:t>
            </a:r>
            <a:endParaRPr lang="fr-FR" sz="3200" baseline="-25000" dirty="0" smtClean="0">
              <a:solidFill>
                <a:srgbClr val="4D264D"/>
              </a:solidFill>
            </a:endParaRPr>
          </a:p>
          <a:p>
            <a:endParaRPr lang="fr-FR" sz="3200" baseline="-25000" dirty="0" smtClean="0">
              <a:solidFill>
                <a:srgbClr val="4D264D"/>
              </a:solidFill>
            </a:endParaRPr>
          </a:p>
          <a:p>
            <a:r>
              <a:rPr lang="fr-FR" sz="3200" dirty="0" smtClean="0">
                <a:solidFill>
                  <a:srgbClr val="4D264D"/>
                </a:solidFill>
              </a:rPr>
              <a:t>MnO</a:t>
            </a:r>
            <a:r>
              <a:rPr lang="fr-FR" sz="3200" baseline="-25000" dirty="0" smtClean="0">
                <a:solidFill>
                  <a:srgbClr val="4D264D"/>
                </a:solidFill>
              </a:rPr>
              <a:t>4</a:t>
            </a:r>
            <a:r>
              <a:rPr lang="fr-FR" sz="3200" baseline="30000" dirty="0" smtClean="0">
                <a:solidFill>
                  <a:srgbClr val="4D264D"/>
                </a:solidFill>
              </a:rPr>
              <a:t>-</a:t>
            </a:r>
            <a:r>
              <a:rPr lang="fr-FR" sz="3200" dirty="0" smtClean="0">
                <a:solidFill>
                  <a:srgbClr val="4D264D"/>
                </a:solidFill>
              </a:rPr>
              <a:t> 	</a:t>
            </a:r>
            <a:r>
              <a:rPr lang="fr-FR" sz="3200" dirty="0" smtClean="0">
                <a:solidFill>
                  <a:srgbClr val="4D264D"/>
                </a:solidFill>
                <a:sym typeface="Wingdings"/>
              </a:rPr>
              <a:t>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	</a:t>
            </a:r>
            <a:r>
              <a:rPr lang="fr-FR" sz="3200" dirty="0" smtClean="0">
                <a:solidFill>
                  <a:srgbClr val="4D264D"/>
                </a:solidFill>
              </a:rPr>
              <a:t>Mn</a:t>
            </a:r>
            <a:r>
              <a:rPr lang="fr-FR" sz="3200" baseline="30000" dirty="0" smtClean="0">
                <a:solidFill>
                  <a:srgbClr val="4D264D"/>
                </a:solidFill>
              </a:rPr>
              <a:t>2+				(2)</a:t>
            </a:r>
            <a:endParaRPr lang="fr-FR" sz="3200" dirty="0">
              <a:solidFill>
                <a:srgbClr val="4D264D"/>
              </a:solidFill>
            </a:endParaRPr>
          </a:p>
          <a:p>
            <a:endParaRPr lang="fr-FR" sz="3200" dirty="0">
              <a:solidFill>
                <a:srgbClr val="4D2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2. Pondérer ces deux équations de façon à assurer la conservation de la matière</a:t>
            </a:r>
          </a:p>
          <a:p>
            <a:pPr marL="118872" indent="0">
              <a:buNone/>
            </a:pPr>
            <a:r>
              <a:rPr lang="fr-FR" dirty="0"/>
              <a:t>Fe</a:t>
            </a:r>
            <a:r>
              <a:rPr lang="fr-FR" baseline="30000" dirty="0"/>
              <a:t>2+</a:t>
            </a:r>
            <a:r>
              <a:rPr lang="fr-FR" dirty="0">
                <a:sym typeface="Wingdings"/>
              </a:rPr>
              <a:t>			</a:t>
            </a:r>
            <a:r>
              <a:rPr lang="fr-FR" dirty="0"/>
              <a:t>Fe</a:t>
            </a:r>
            <a:r>
              <a:rPr lang="fr-FR" baseline="30000" dirty="0"/>
              <a:t>3+				(1)</a:t>
            </a:r>
            <a:endParaRPr lang="fr-FR" baseline="-25000" dirty="0"/>
          </a:p>
          <a:p>
            <a:pPr marL="118872" indent="0">
              <a:buNone/>
            </a:pPr>
            <a:r>
              <a:rPr lang="fr-FR" dirty="0"/>
              <a:t>MnO</a:t>
            </a:r>
            <a:r>
              <a:rPr lang="fr-FR" baseline="-25000" dirty="0"/>
              <a:t>4</a:t>
            </a:r>
            <a:r>
              <a:rPr lang="fr-FR" baseline="30000" dirty="0"/>
              <a:t>-</a:t>
            </a:r>
            <a:r>
              <a:rPr lang="fr-FR" dirty="0"/>
              <a:t> 	</a:t>
            </a:r>
            <a:r>
              <a:rPr lang="fr-FR" dirty="0">
                <a:sym typeface="Wingdings"/>
              </a:rPr>
              <a:t>	</a:t>
            </a:r>
            <a:r>
              <a:rPr lang="fr-FR" dirty="0"/>
              <a:t>Mn</a:t>
            </a:r>
            <a:r>
              <a:rPr lang="fr-FR" baseline="30000" dirty="0"/>
              <a:t>2+				(2</a:t>
            </a:r>
            <a:r>
              <a:rPr lang="fr-FR" baseline="30000" dirty="0" smtClean="0"/>
              <a:t>)</a:t>
            </a:r>
            <a:endParaRPr lang="fr-FR" dirty="0" smtClean="0"/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/>
              <a:t>L’équation (1) est déjà pondérée point de vue matière. L’équation (2) est à pondérer </a:t>
            </a:r>
            <a:r>
              <a:rPr lang="fr-FR" sz="2400" dirty="0" smtClean="0"/>
              <a:t>(à l’aide des H+ du milieu et en se souvenant que l’on est dans un milieu aqueux)</a:t>
            </a:r>
            <a:r>
              <a:rPr lang="fr-FR" dirty="0" smtClean="0"/>
              <a:t>: 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/>
              <a:t>	</a:t>
            </a:r>
            <a:endParaRPr lang="fr-FR" dirty="0" smtClean="0"/>
          </a:p>
          <a:p>
            <a:pPr algn="just">
              <a:buFontTx/>
              <a:buChar char="-"/>
            </a:pPr>
            <a:endParaRPr lang="fr-FR" dirty="0" smtClean="0"/>
          </a:p>
        </p:txBody>
      </p:sp>
      <p:sp>
        <p:nvSpPr>
          <p:cNvPr id="5" name="ZoneTexte 4"/>
          <p:cNvSpPr txBox="1"/>
          <p:nvPr/>
        </p:nvSpPr>
        <p:spPr>
          <a:xfrm>
            <a:off x="457200" y="5636862"/>
            <a:ext cx="853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4D264D"/>
                </a:solidFill>
              </a:rPr>
              <a:t>Fe</a:t>
            </a:r>
            <a:r>
              <a:rPr lang="fr-FR" sz="3200" baseline="30000" dirty="0">
                <a:solidFill>
                  <a:srgbClr val="4D264D"/>
                </a:solidFill>
              </a:rPr>
              <a:t>2</a:t>
            </a:r>
            <a:r>
              <a:rPr lang="fr-FR" sz="3200" baseline="30000" dirty="0" smtClean="0">
                <a:solidFill>
                  <a:srgbClr val="4D264D"/>
                </a:solidFill>
              </a:rPr>
              <a:t>+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	</a:t>
            </a:r>
            <a:r>
              <a:rPr lang="fr-FR" sz="3200" dirty="0" smtClean="0">
                <a:solidFill>
                  <a:srgbClr val="4D264D"/>
                </a:solidFill>
                <a:sym typeface="Wingdings"/>
              </a:rPr>
              <a:t>			</a:t>
            </a:r>
            <a:r>
              <a:rPr lang="fr-FR" sz="3200" dirty="0" smtClean="0">
                <a:solidFill>
                  <a:srgbClr val="4D264D"/>
                </a:solidFill>
              </a:rPr>
              <a:t>Fe</a:t>
            </a:r>
            <a:r>
              <a:rPr lang="fr-FR" sz="3200" baseline="30000" dirty="0" smtClean="0">
                <a:solidFill>
                  <a:srgbClr val="4D264D"/>
                </a:solidFill>
              </a:rPr>
              <a:t>3+					(1)</a:t>
            </a:r>
            <a:endParaRPr lang="fr-FR" sz="3200" baseline="-25000" dirty="0" smtClean="0">
              <a:solidFill>
                <a:srgbClr val="4D264D"/>
              </a:solidFill>
            </a:endParaRPr>
          </a:p>
          <a:p>
            <a:r>
              <a:rPr lang="fr-FR" sz="3200" dirty="0" smtClean="0">
                <a:solidFill>
                  <a:srgbClr val="4D264D"/>
                </a:solidFill>
              </a:rPr>
              <a:t>MnO</a:t>
            </a:r>
            <a:r>
              <a:rPr lang="fr-FR" sz="3200" baseline="-25000" dirty="0" smtClean="0">
                <a:solidFill>
                  <a:srgbClr val="4D264D"/>
                </a:solidFill>
              </a:rPr>
              <a:t>4</a:t>
            </a:r>
            <a:r>
              <a:rPr lang="fr-FR" sz="3200" baseline="30000" dirty="0" smtClean="0">
                <a:solidFill>
                  <a:srgbClr val="4D264D"/>
                </a:solidFill>
              </a:rPr>
              <a:t>-</a:t>
            </a:r>
            <a:r>
              <a:rPr lang="fr-FR" sz="3200" dirty="0" smtClean="0">
                <a:solidFill>
                  <a:srgbClr val="4D264D"/>
                </a:solidFill>
              </a:rPr>
              <a:t> </a:t>
            </a:r>
            <a:r>
              <a:rPr lang="fr-FR" sz="3200" dirty="0" smtClean="0">
                <a:solidFill>
                  <a:schemeClr val="accent3">
                    <a:lumMod val="75000"/>
                  </a:schemeClr>
                </a:solidFill>
              </a:rPr>
              <a:t>+ 8 H</a:t>
            </a:r>
            <a:r>
              <a:rPr lang="fr-FR" sz="3200" baseline="30000" dirty="0" smtClean="0">
                <a:solidFill>
                  <a:schemeClr val="accent3">
                    <a:lumMod val="75000"/>
                  </a:schemeClr>
                </a:solidFill>
              </a:rPr>
              <a:t>+</a:t>
            </a:r>
            <a:r>
              <a:rPr lang="fr-FR" sz="3200" dirty="0" smtClean="0">
                <a:solidFill>
                  <a:srgbClr val="4D264D"/>
                </a:solidFill>
              </a:rPr>
              <a:t>	</a:t>
            </a:r>
            <a:r>
              <a:rPr lang="fr-FR" sz="3200" dirty="0" smtClean="0">
                <a:solidFill>
                  <a:srgbClr val="4D264D"/>
                </a:solidFill>
                <a:sym typeface="Wingdings"/>
              </a:rPr>
              <a:t></a:t>
            </a:r>
            <a:r>
              <a:rPr lang="fr-FR" sz="3200" dirty="0">
                <a:solidFill>
                  <a:srgbClr val="4D264D"/>
                </a:solidFill>
                <a:sym typeface="Wingdings"/>
              </a:rPr>
              <a:t>	</a:t>
            </a:r>
            <a:r>
              <a:rPr lang="fr-FR" sz="3200" dirty="0" smtClean="0">
                <a:solidFill>
                  <a:srgbClr val="4D264D"/>
                </a:solidFill>
              </a:rPr>
              <a:t>Mn</a:t>
            </a:r>
            <a:r>
              <a:rPr lang="fr-FR" sz="3200" baseline="30000" dirty="0" smtClean="0">
                <a:solidFill>
                  <a:srgbClr val="4D264D"/>
                </a:solidFill>
              </a:rPr>
              <a:t>2+	</a:t>
            </a:r>
            <a:r>
              <a:rPr lang="fr-FR" sz="3200" dirty="0" smtClean="0">
                <a:solidFill>
                  <a:srgbClr val="D9253E"/>
                </a:solidFill>
              </a:rPr>
              <a:t>+ 4H</a:t>
            </a:r>
            <a:r>
              <a:rPr lang="fr-FR" sz="3200" baseline="-25000" dirty="0" smtClean="0">
                <a:solidFill>
                  <a:srgbClr val="D9253E"/>
                </a:solidFill>
              </a:rPr>
              <a:t>2</a:t>
            </a:r>
            <a:r>
              <a:rPr lang="fr-FR" sz="3200" dirty="0" smtClean="0">
                <a:solidFill>
                  <a:srgbClr val="D9253E"/>
                </a:solidFill>
              </a:rPr>
              <a:t>O</a:t>
            </a:r>
            <a:r>
              <a:rPr lang="fr-FR" sz="3200" baseline="30000" dirty="0" smtClean="0">
                <a:solidFill>
                  <a:srgbClr val="4D264D"/>
                </a:solidFill>
              </a:rPr>
              <a:t>		(2)</a:t>
            </a:r>
            <a:endParaRPr lang="fr-FR" sz="3200" dirty="0">
              <a:solidFill>
                <a:srgbClr val="4D26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chapitre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Exemple d’une réaction d’oxydo-réduction</a:t>
            </a:r>
          </a:p>
          <a:p>
            <a:pPr lvl="2" algn="just"/>
            <a:r>
              <a:rPr lang="fr-FR" dirty="0" smtClean="0"/>
              <a:t>Le cas du Fer mis en solution dans une solution de CuCl2</a:t>
            </a:r>
          </a:p>
          <a:p>
            <a:pPr marL="768096" lvl="2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Réaction d’oxydation et réducteur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Réaction de réduction et oxydant</a:t>
            </a:r>
          </a:p>
          <a:p>
            <a:pPr marL="118872" indent="0" algn="just">
              <a:buNone/>
            </a:pPr>
            <a:endParaRPr lang="fr-FR" dirty="0"/>
          </a:p>
          <a:p>
            <a:pPr algn="just"/>
            <a:r>
              <a:rPr lang="fr-FR" dirty="0" smtClean="0"/>
              <a:t>Réaction d’oxydoréduction OU réaction </a:t>
            </a:r>
            <a:r>
              <a:rPr lang="fr-FR" dirty="0" err="1" smtClean="0"/>
              <a:t>rédox</a:t>
            </a:r>
            <a:endParaRPr lang="fr-FR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4500461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3. Pondérer ces deux équations de façon à assurer la conservation des charges par ajout d’e-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321733" y="2995257"/>
            <a:ext cx="85344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0000"/>
                </a:solidFill>
              </a:rPr>
              <a:t>Fe</a:t>
            </a:r>
            <a:r>
              <a:rPr lang="fr-FR" sz="3200" baseline="30000" dirty="0">
                <a:solidFill>
                  <a:srgbClr val="000000"/>
                </a:solidFill>
              </a:rPr>
              <a:t>2</a:t>
            </a:r>
            <a:r>
              <a:rPr lang="fr-FR" sz="3200" baseline="30000" dirty="0" smtClean="0">
                <a:solidFill>
                  <a:srgbClr val="000000"/>
                </a:solidFill>
              </a:rPr>
              <a:t>+</a:t>
            </a:r>
            <a:r>
              <a:rPr lang="fr-FR" sz="32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fr-FR" sz="3200" dirty="0" smtClean="0">
                <a:solidFill>
                  <a:srgbClr val="000000"/>
                </a:solidFill>
                <a:sym typeface="Wingdings"/>
              </a:rPr>
              <a:t>				</a:t>
            </a:r>
            <a:r>
              <a:rPr lang="fr-FR" sz="3200" dirty="0" smtClean="0">
                <a:solidFill>
                  <a:srgbClr val="000000"/>
                </a:solidFill>
              </a:rPr>
              <a:t>Fe</a:t>
            </a:r>
            <a:r>
              <a:rPr lang="fr-FR" sz="3200" baseline="30000" dirty="0" smtClean="0">
                <a:solidFill>
                  <a:srgbClr val="000000"/>
                </a:solidFill>
              </a:rPr>
              <a:t>3+	</a:t>
            </a:r>
            <a:r>
              <a:rPr lang="fr-FR" sz="3200" dirty="0" smtClean="0">
                <a:solidFill>
                  <a:srgbClr val="FF0000"/>
                </a:solidFill>
              </a:rPr>
              <a:t>+ 1 e-</a:t>
            </a:r>
            <a:r>
              <a:rPr lang="fr-FR" sz="3200" dirty="0" smtClean="0">
                <a:solidFill>
                  <a:srgbClr val="000000"/>
                </a:solidFill>
              </a:rPr>
              <a:t>	</a:t>
            </a:r>
            <a:r>
              <a:rPr lang="fr-FR" sz="3200" baseline="30000" dirty="0" smtClean="0">
                <a:solidFill>
                  <a:srgbClr val="000000"/>
                </a:solidFill>
              </a:rPr>
              <a:t>	(1)</a:t>
            </a:r>
          </a:p>
          <a:p>
            <a:endParaRPr lang="fr-FR" sz="3200" baseline="30000" dirty="0">
              <a:solidFill>
                <a:srgbClr val="000000"/>
              </a:solidFill>
            </a:endParaRPr>
          </a:p>
          <a:p>
            <a:endParaRPr lang="fr-FR" sz="3200" baseline="-25000" dirty="0" smtClean="0">
              <a:solidFill>
                <a:srgbClr val="000000"/>
              </a:solidFill>
            </a:endParaRPr>
          </a:p>
          <a:p>
            <a:r>
              <a:rPr lang="fr-FR" sz="3200" dirty="0" smtClean="0">
                <a:solidFill>
                  <a:srgbClr val="000000"/>
                </a:solidFill>
              </a:rPr>
              <a:t>MnO</a:t>
            </a:r>
            <a:r>
              <a:rPr lang="fr-FR" sz="3200" baseline="-25000" dirty="0" smtClean="0">
                <a:solidFill>
                  <a:srgbClr val="000000"/>
                </a:solidFill>
              </a:rPr>
              <a:t>4</a:t>
            </a:r>
            <a:r>
              <a:rPr lang="fr-FR" sz="3200" baseline="30000" dirty="0" smtClean="0">
                <a:solidFill>
                  <a:srgbClr val="000000"/>
                </a:solidFill>
              </a:rPr>
              <a:t>-</a:t>
            </a:r>
            <a:r>
              <a:rPr lang="fr-FR" sz="3200" dirty="0" smtClean="0">
                <a:solidFill>
                  <a:srgbClr val="000000"/>
                </a:solidFill>
              </a:rPr>
              <a:t> + 8 H</a:t>
            </a:r>
            <a:r>
              <a:rPr lang="fr-FR" sz="3200" baseline="30000" dirty="0" smtClean="0">
                <a:solidFill>
                  <a:srgbClr val="000000"/>
                </a:solidFill>
              </a:rPr>
              <a:t>+ </a:t>
            </a:r>
            <a:r>
              <a:rPr lang="fr-FR" sz="3200" dirty="0">
                <a:solidFill>
                  <a:srgbClr val="FF0000"/>
                </a:solidFill>
              </a:rPr>
              <a:t>+ </a:t>
            </a:r>
            <a:r>
              <a:rPr lang="fr-FR" sz="3200" dirty="0" smtClean="0">
                <a:solidFill>
                  <a:srgbClr val="FF0000"/>
                </a:solidFill>
              </a:rPr>
              <a:t>5 </a:t>
            </a:r>
            <a:r>
              <a:rPr lang="fr-FR" sz="3200" dirty="0">
                <a:solidFill>
                  <a:srgbClr val="FF0000"/>
                </a:solidFill>
              </a:rPr>
              <a:t>e-</a:t>
            </a:r>
            <a:r>
              <a:rPr lang="fr-FR" sz="3200" dirty="0">
                <a:solidFill>
                  <a:srgbClr val="000000"/>
                </a:solidFill>
              </a:rPr>
              <a:t>	</a:t>
            </a:r>
            <a:r>
              <a:rPr lang="fr-FR" sz="32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fr-FR" sz="32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fr-FR" sz="3200" dirty="0" smtClean="0">
                <a:solidFill>
                  <a:srgbClr val="000000"/>
                </a:solidFill>
              </a:rPr>
              <a:t>Mn</a:t>
            </a:r>
            <a:r>
              <a:rPr lang="fr-FR" sz="3200" baseline="30000" dirty="0" smtClean="0">
                <a:solidFill>
                  <a:srgbClr val="000000"/>
                </a:solidFill>
              </a:rPr>
              <a:t>2+	</a:t>
            </a:r>
            <a:r>
              <a:rPr lang="fr-FR" sz="3200" dirty="0" smtClean="0">
                <a:solidFill>
                  <a:srgbClr val="000000"/>
                </a:solidFill>
              </a:rPr>
              <a:t>+ 4H</a:t>
            </a:r>
            <a:r>
              <a:rPr lang="fr-FR" sz="3200" baseline="-25000" dirty="0" smtClean="0">
                <a:solidFill>
                  <a:srgbClr val="000000"/>
                </a:solidFill>
              </a:rPr>
              <a:t>2</a:t>
            </a:r>
            <a:r>
              <a:rPr lang="fr-FR" sz="3200" dirty="0" smtClean="0">
                <a:solidFill>
                  <a:srgbClr val="000000"/>
                </a:solidFill>
              </a:rPr>
              <a:t>O</a:t>
            </a:r>
            <a:r>
              <a:rPr lang="fr-FR" sz="3200" baseline="30000" dirty="0" smtClean="0">
                <a:solidFill>
                  <a:srgbClr val="000000"/>
                </a:solidFill>
              </a:rPr>
              <a:t>	(2)</a:t>
            </a:r>
            <a:endParaRPr lang="fr-FR" sz="3200" dirty="0">
              <a:solidFill>
                <a:srgbClr val="0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794" y="5266272"/>
            <a:ext cx="899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just">
              <a:buNone/>
            </a:pPr>
            <a:r>
              <a:rPr lang="fr-FR" sz="2400" dirty="0">
                <a:solidFill>
                  <a:srgbClr val="660066"/>
                </a:solidFill>
              </a:rPr>
              <a:t>L’équation (1) est l’équation d’oxydation (le réactif perd </a:t>
            </a:r>
            <a:r>
              <a:rPr lang="fr-FR" sz="2400" dirty="0" smtClean="0">
                <a:solidFill>
                  <a:srgbClr val="660066"/>
                </a:solidFill>
              </a:rPr>
              <a:t>1e</a:t>
            </a:r>
            <a:r>
              <a:rPr lang="fr-FR" sz="2400" dirty="0">
                <a:solidFill>
                  <a:srgbClr val="660066"/>
                </a:solidFill>
              </a:rPr>
              <a:t>-</a:t>
            </a:r>
            <a:r>
              <a:rPr lang="fr-FR" sz="2400" dirty="0" smtClean="0">
                <a:solidFill>
                  <a:srgbClr val="660066"/>
                </a:solidFill>
              </a:rPr>
              <a:t>)</a:t>
            </a:r>
          </a:p>
          <a:p>
            <a:pPr marL="118872" indent="0" algn="just">
              <a:buNone/>
            </a:pPr>
            <a:endParaRPr lang="fr-FR" sz="2400" dirty="0">
              <a:solidFill>
                <a:srgbClr val="660066"/>
              </a:solidFill>
            </a:endParaRPr>
          </a:p>
          <a:p>
            <a:pPr marL="118872" indent="0" algn="just">
              <a:buNone/>
            </a:pPr>
            <a:r>
              <a:rPr lang="fr-FR" sz="2400" dirty="0">
                <a:solidFill>
                  <a:srgbClr val="660066"/>
                </a:solidFill>
              </a:rPr>
              <a:t>L’équation (2) est l’équation de réduction (le réactif gagne </a:t>
            </a:r>
            <a:r>
              <a:rPr lang="fr-FR" sz="2400" baseline="30000" dirty="0" smtClean="0">
                <a:solidFill>
                  <a:srgbClr val="660066"/>
                </a:solidFill>
              </a:rPr>
              <a:t> </a:t>
            </a:r>
            <a:r>
              <a:rPr lang="fr-FR" sz="2400" dirty="0" smtClean="0">
                <a:solidFill>
                  <a:srgbClr val="660066"/>
                </a:solidFill>
              </a:rPr>
              <a:t>5e</a:t>
            </a:r>
            <a:r>
              <a:rPr lang="fr-FR" sz="2400" dirty="0">
                <a:solidFill>
                  <a:srgbClr val="660066"/>
                </a:solidFill>
              </a:rPr>
              <a:t>-)</a:t>
            </a:r>
          </a:p>
          <a:p>
            <a:endParaRPr lang="fr-FR" sz="2400" dirty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36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4. </a:t>
            </a:r>
            <a:r>
              <a:rPr lang="fr-FR" i="1" u="sng" dirty="0" smtClean="0"/>
              <a:t>Multiplier éventuellement</a:t>
            </a:r>
            <a:r>
              <a:rPr lang="fr-FR" dirty="0" smtClean="0"/>
              <a:t> les coefficients des 2 équations par un facteur qui assure l’égalité du nombre d’e- transférés.</a:t>
            </a:r>
          </a:p>
          <a:p>
            <a:pPr marL="118872" indent="0" algn="just">
              <a:buNone/>
            </a:pPr>
            <a:r>
              <a:rPr lang="fr-FR" baseline="30000" dirty="0">
                <a:solidFill>
                  <a:srgbClr val="000000"/>
                </a:solidFill>
              </a:rPr>
              <a:t>	</a:t>
            </a:r>
            <a:endParaRPr lang="fr-FR" dirty="0">
              <a:solidFill>
                <a:srgbClr val="000000"/>
              </a:solidFill>
            </a:endParaRPr>
          </a:p>
          <a:p>
            <a:pPr marL="118872" indent="0" algn="just">
              <a:buNone/>
            </a:pPr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321734" y="3556000"/>
            <a:ext cx="8551333" cy="1672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8872" indent="0" algn="just">
              <a:buNone/>
            </a:pPr>
            <a:endParaRPr lang="fr-FR" sz="2800" dirty="0"/>
          </a:p>
          <a:p>
            <a:pPr marL="118872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(     Fe</a:t>
            </a:r>
            <a:r>
              <a:rPr lang="fr-FR" sz="2800" baseline="30000" dirty="0">
                <a:solidFill>
                  <a:srgbClr val="000000"/>
                </a:solidFill>
              </a:rPr>
              <a:t>2+</a:t>
            </a:r>
            <a:r>
              <a:rPr lang="fr-FR" sz="2800" dirty="0">
                <a:solidFill>
                  <a:srgbClr val="000000"/>
                </a:solidFill>
                <a:sym typeface="Wingdings"/>
              </a:rPr>
              <a:t>				</a:t>
            </a:r>
            <a:r>
              <a:rPr lang="fr-FR" sz="2800" dirty="0">
                <a:solidFill>
                  <a:srgbClr val="000000"/>
                </a:solidFill>
              </a:rPr>
              <a:t>Fe</a:t>
            </a:r>
            <a:r>
              <a:rPr lang="fr-FR" sz="2800" baseline="30000" dirty="0">
                <a:solidFill>
                  <a:srgbClr val="000000"/>
                </a:solidFill>
              </a:rPr>
              <a:t>3+	</a:t>
            </a:r>
            <a:r>
              <a:rPr lang="fr-FR" sz="2800" dirty="0"/>
              <a:t>+ 1 e-	    )</a:t>
            </a:r>
            <a:r>
              <a:rPr lang="fr-FR" sz="2800" baseline="30000" dirty="0">
                <a:solidFill>
                  <a:srgbClr val="000000"/>
                </a:solidFill>
              </a:rPr>
              <a:t>	</a:t>
            </a:r>
            <a:r>
              <a:rPr lang="fr-FR" sz="2800" dirty="0">
                <a:solidFill>
                  <a:srgbClr val="000000"/>
                </a:solidFill>
              </a:rPr>
              <a:t>  </a:t>
            </a:r>
            <a:r>
              <a:rPr lang="fr-FR" sz="2800" dirty="0">
                <a:solidFill>
                  <a:srgbClr val="FF0000"/>
                </a:solidFill>
              </a:rPr>
              <a:t>* 5</a:t>
            </a:r>
          </a:p>
          <a:p>
            <a:endParaRPr lang="fr-FR" sz="2800" baseline="30000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MnO</a:t>
            </a:r>
            <a:r>
              <a:rPr lang="fr-FR" sz="2800" baseline="-25000" dirty="0">
                <a:solidFill>
                  <a:srgbClr val="000000"/>
                </a:solidFill>
              </a:rPr>
              <a:t>4</a:t>
            </a:r>
            <a:r>
              <a:rPr lang="fr-FR" sz="2800" baseline="30000" dirty="0">
                <a:solidFill>
                  <a:srgbClr val="000000"/>
                </a:solidFill>
              </a:rPr>
              <a:t>-</a:t>
            </a:r>
            <a:r>
              <a:rPr lang="fr-FR" sz="2800" dirty="0">
                <a:solidFill>
                  <a:srgbClr val="000000"/>
                </a:solidFill>
              </a:rPr>
              <a:t> + 8 H</a:t>
            </a:r>
            <a:r>
              <a:rPr lang="fr-FR" sz="2800" baseline="30000" dirty="0">
                <a:solidFill>
                  <a:srgbClr val="000000"/>
                </a:solidFill>
              </a:rPr>
              <a:t>+ </a:t>
            </a:r>
            <a:r>
              <a:rPr lang="fr-FR" sz="2800" dirty="0">
                <a:solidFill>
                  <a:srgbClr val="000000"/>
                </a:solidFill>
              </a:rPr>
              <a:t>+ 5 e-	</a:t>
            </a:r>
            <a:r>
              <a:rPr lang="fr-FR" sz="2800" dirty="0">
                <a:solidFill>
                  <a:srgbClr val="000000"/>
                </a:solidFill>
                <a:sym typeface="Wingdings"/>
              </a:rPr>
              <a:t>	</a:t>
            </a:r>
            <a:r>
              <a:rPr lang="fr-FR" sz="2800" dirty="0">
                <a:solidFill>
                  <a:srgbClr val="000000"/>
                </a:solidFill>
              </a:rPr>
              <a:t>Mn</a:t>
            </a:r>
            <a:r>
              <a:rPr lang="fr-FR" sz="2800" baseline="30000" dirty="0">
                <a:solidFill>
                  <a:srgbClr val="000000"/>
                </a:solidFill>
              </a:rPr>
              <a:t>2+	</a:t>
            </a:r>
            <a:r>
              <a:rPr lang="fr-FR" sz="2800" dirty="0">
                <a:solidFill>
                  <a:srgbClr val="000000"/>
                </a:solidFill>
              </a:rPr>
              <a:t>+ 4H</a:t>
            </a:r>
            <a:r>
              <a:rPr lang="fr-FR" sz="2800" baseline="-25000" dirty="0">
                <a:solidFill>
                  <a:srgbClr val="000000"/>
                </a:solidFill>
              </a:rPr>
              <a:t>2</a:t>
            </a:r>
            <a:r>
              <a:rPr lang="fr-FR" sz="2800" dirty="0">
                <a:solidFill>
                  <a:srgbClr val="000000"/>
                </a:solidFill>
              </a:rPr>
              <a:t>O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4210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5. Additionner membre à membre les deux équations et </a:t>
            </a:r>
            <a:r>
              <a:rPr lang="fr-FR" i="1" u="sng" dirty="0" smtClean="0"/>
              <a:t>simplifier éventuellement </a:t>
            </a:r>
            <a:r>
              <a:rPr lang="fr-FR" dirty="0" smtClean="0"/>
              <a:t>pour obtenir l’équation ionique globale de l’équation redox</a:t>
            </a:r>
          </a:p>
        </p:txBody>
      </p:sp>
      <p:sp>
        <p:nvSpPr>
          <p:cNvPr id="4" name="Rectangle 3"/>
          <p:cNvSpPr/>
          <p:nvPr/>
        </p:nvSpPr>
        <p:spPr>
          <a:xfrm>
            <a:off x="169333" y="3597070"/>
            <a:ext cx="8822267" cy="25340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8872" indent="0"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( Fe</a:t>
            </a:r>
            <a:r>
              <a:rPr lang="fr-FR" sz="2800" baseline="30000" dirty="0" smtClean="0">
                <a:solidFill>
                  <a:srgbClr val="000000"/>
                </a:solidFill>
              </a:rPr>
              <a:t>2</a:t>
            </a:r>
            <a:r>
              <a:rPr lang="fr-FR" sz="2800" baseline="30000" dirty="0">
                <a:solidFill>
                  <a:srgbClr val="000000"/>
                </a:solidFill>
              </a:rPr>
              <a:t>+</a:t>
            </a:r>
            <a:r>
              <a:rPr lang="fr-FR" sz="2800" dirty="0">
                <a:solidFill>
                  <a:srgbClr val="000000"/>
                </a:solidFill>
                <a:sym typeface="Wingdings"/>
              </a:rPr>
              <a:t>			</a:t>
            </a:r>
            <a:r>
              <a:rPr lang="fr-FR" sz="2800" dirty="0" smtClean="0">
                <a:solidFill>
                  <a:srgbClr val="000000"/>
                </a:solidFill>
                <a:sym typeface="Wingdings"/>
              </a:rPr>
              <a:t>		</a:t>
            </a:r>
            <a:r>
              <a:rPr lang="fr-FR" sz="28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fr-FR" sz="2800" dirty="0">
                <a:solidFill>
                  <a:srgbClr val="000000"/>
                </a:solidFill>
              </a:rPr>
              <a:t>Fe</a:t>
            </a:r>
            <a:r>
              <a:rPr lang="fr-FR" sz="2800" baseline="30000" dirty="0">
                <a:solidFill>
                  <a:srgbClr val="000000"/>
                </a:solidFill>
              </a:rPr>
              <a:t>3+	</a:t>
            </a:r>
            <a:r>
              <a:rPr lang="fr-FR" sz="2800" dirty="0"/>
              <a:t>+ 1 e-	    </a:t>
            </a:r>
            <a:r>
              <a:rPr lang="fr-FR" sz="2800" dirty="0" smtClean="0"/>
              <a:t>)</a:t>
            </a:r>
            <a:r>
              <a:rPr lang="fr-FR" sz="2800" baseline="30000" dirty="0" smtClean="0">
                <a:solidFill>
                  <a:srgbClr val="000000"/>
                </a:solidFill>
              </a:rPr>
              <a:t> </a:t>
            </a:r>
            <a:r>
              <a:rPr lang="fr-FR" sz="2800" dirty="0" smtClean="0">
                <a:solidFill>
                  <a:srgbClr val="FF0000"/>
                </a:solidFill>
              </a:rPr>
              <a:t>* </a:t>
            </a:r>
            <a:r>
              <a:rPr lang="fr-FR" sz="2800" dirty="0">
                <a:solidFill>
                  <a:srgbClr val="FF0000"/>
                </a:solidFill>
              </a:rPr>
              <a:t>5</a:t>
            </a:r>
          </a:p>
          <a:p>
            <a:endParaRPr lang="fr-FR" sz="2800" baseline="30000" dirty="0">
              <a:solidFill>
                <a:srgbClr val="000000"/>
              </a:solidFill>
            </a:endParaRPr>
          </a:p>
          <a:p>
            <a:pPr marL="118872" indent="0">
              <a:buNone/>
            </a:pPr>
            <a:r>
              <a:rPr lang="fr-FR" sz="2800" dirty="0">
                <a:solidFill>
                  <a:srgbClr val="000000"/>
                </a:solidFill>
              </a:rPr>
              <a:t>MnO</a:t>
            </a:r>
            <a:r>
              <a:rPr lang="fr-FR" sz="2800" baseline="-25000" dirty="0">
                <a:solidFill>
                  <a:srgbClr val="000000"/>
                </a:solidFill>
              </a:rPr>
              <a:t>4</a:t>
            </a:r>
            <a:r>
              <a:rPr lang="fr-FR" sz="2800" baseline="30000" dirty="0">
                <a:solidFill>
                  <a:srgbClr val="000000"/>
                </a:solidFill>
              </a:rPr>
              <a:t>-</a:t>
            </a:r>
            <a:r>
              <a:rPr lang="fr-FR" sz="2800" dirty="0">
                <a:solidFill>
                  <a:srgbClr val="000000"/>
                </a:solidFill>
              </a:rPr>
              <a:t> + 8 H</a:t>
            </a:r>
            <a:r>
              <a:rPr lang="fr-FR" sz="2800" baseline="30000" dirty="0">
                <a:solidFill>
                  <a:srgbClr val="000000"/>
                </a:solidFill>
              </a:rPr>
              <a:t>+ </a:t>
            </a:r>
            <a:r>
              <a:rPr lang="fr-FR" sz="2800" dirty="0">
                <a:solidFill>
                  <a:srgbClr val="000000"/>
                </a:solidFill>
              </a:rPr>
              <a:t>+ 5 e-	</a:t>
            </a:r>
            <a:r>
              <a:rPr lang="fr-FR" sz="2800" dirty="0" smtClean="0">
                <a:solidFill>
                  <a:srgbClr val="000000"/>
                </a:solidFill>
              </a:rPr>
              <a:t>	</a:t>
            </a:r>
            <a:r>
              <a:rPr lang="fr-FR" sz="2800" dirty="0" smtClean="0">
                <a:solidFill>
                  <a:srgbClr val="000000"/>
                </a:solidFill>
                <a:sym typeface="Wingdings"/>
              </a:rPr>
              <a:t></a:t>
            </a:r>
            <a:r>
              <a:rPr lang="fr-FR" sz="28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fr-FR" sz="2800" dirty="0">
                <a:solidFill>
                  <a:srgbClr val="000000"/>
                </a:solidFill>
              </a:rPr>
              <a:t>Mn</a:t>
            </a:r>
            <a:r>
              <a:rPr lang="fr-FR" sz="2800" baseline="30000" dirty="0">
                <a:solidFill>
                  <a:srgbClr val="000000"/>
                </a:solidFill>
              </a:rPr>
              <a:t>2+	</a:t>
            </a:r>
            <a:r>
              <a:rPr lang="fr-FR" sz="2800" dirty="0">
                <a:solidFill>
                  <a:srgbClr val="000000"/>
                </a:solidFill>
              </a:rPr>
              <a:t>+ </a:t>
            </a:r>
            <a:r>
              <a:rPr lang="fr-FR" sz="2800" dirty="0" smtClean="0">
                <a:solidFill>
                  <a:srgbClr val="000000"/>
                </a:solidFill>
              </a:rPr>
              <a:t>4H</a:t>
            </a:r>
            <a:r>
              <a:rPr lang="fr-FR" sz="2800" baseline="-25000" dirty="0" smtClean="0">
                <a:solidFill>
                  <a:srgbClr val="000000"/>
                </a:solidFill>
              </a:rPr>
              <a:t>2</a:t>
            </a:r>
            <a:r>
              <a:rPr lang="fr-FR" sz="2800" dirty="0" smtClean="0">
                <a:solidFill>
                  <a:srgbClr val="000000"/>
                </a:solidFill>
              </a:rPr>
              <a:t>O</a:t>
            </a:r>
          </a:p>
          <a:p>
            <a:pPr marL="118872" indent="0">
              <a:buNone/>
            </a:pPr>
            <a:r>
              <a:rPr lang="fr-FR" sz="2800" dirty="0" smtClean="0">
                <a:solidFill>
                  <a:srgbClr val="000000"/>
                </a:solidFill>
              </a:rPr>
              <a:t>______________________________________________</a:t>
            </a:r>
          </a:p>
          <a:p>
            <a:pPr marL="118872" indent="0">
              <a:buNone/>
            </a:pPr>
            <a:endParaRPr lang="fr-FR" sz="2800" dirty="0" smtClean="0">
              <a:solidFill>
                <a:srgbClr val="000000"/>
              </a:solidFill>
            </a:endParaRPr>
          </a:p>
          <a:p>
            <a:pPr marL="118872"/>
            <a:r>
              <a:rPr lang="fr-FR" sz="2800" dirty="0" smtClean="0">
                <a:solidFill>
                  <a:srgbClr val="000000"/>
                </a:solidFill>
              </a:rPr>
              <a:t>5 Fe</a:t>
            </a:r>
            <a:r>
              <a:rPr lang="fr-FR" sz="2800" baseline="30000" dirty="0" smtClean="0">
                <a:solidFill>
                  <a:srgbClr val="000000"/>
                </a:solidFill>
              </a:rPr>
              <a:t>2+ </a:t>
            </a:r>
            <a:r>
              <a:rPr lang="fr-FR" sz="2800" dirty="0" smtClean="0">
                <a:solidFill>
                  <a:srgbClr val="000000"/>
                </a:solidFill>
              </a:rPr>
              <a:t> + MnO</a:t>
            </a:r>
            <a:r>
              <a:rPr lang="fr-FR" sz="2800" baseline="-25000" dirty="0" smtClean="0">
                <a:solidFill>
                  <a:srgbClr val="000000"/>
                </a:solidFill>
              </a:rPr>
              <a:t>4</a:t>
            </a:r>
            <a:r>
              <a:rPr lang="fr-FR" sz="2800" baseline="30000" dirty="0">
                <a:solidFill>
                  <a:srgbClr val="000000"/>
                </a:solidFill>
              </a:rPr>
              <a:t>-</a:t>
            </a:r>
            <a:r>
              <a:rPr lang="fr-FR" sz="2800" dirty="0">
                <a:solidFill>
                  <a:srgbClr val="000000"/>
                </a:solidFill>
              </a:rPr>
              <a:t> + 8 H</a:t>
            </a:r>
            <a:r>
              <a:rPr lang="fr-FR" sz="2800" baseline="30000" dirty="0">
                <a:solidFill>
                  <a:srgbClr val="000000"/>
                </a:solidFill>
              </a:rPr>
              <a:t>+ </a:t>
            </a:r>
            <a:r>
              <a:rPr lang="fr-FR" sz="2800" baseline="30000" dirty="0" smtClean="0">
                <a:solidFill>
                  <a:srgbClr val="000000"/>
                </a:solidFill>
              </a:rPr>
              <a:t>	</a:t>
            </a:r>
            <a:r>
              <a:rPr lang="fr-FR" sz="2800" dirty="0">
                <a:solidFill>
                  <a:srgbClr val="000000"/>
                </a:solidFill>
                <a:sym typeface="Wingdings"/>
              </a:rPr>
              <a:t>	</a:t>
            </a:r>
            <a:r>
              <a:rPr lang="fr-FR" sz="2800" dirty="0" smtClean="0">
                <a:solidFill>
                  <a:srgbClr val="000000"/>
                </a:solidFill>
                <a:sym typeface="Wingdings"/>
              </a:rPr>
              <a:t> 	5</a:t>
            </a:r>
            <a:r>
              <a:rPr lang="fr-FR" sz="2800" dirty="0" smtClean="0">
                <a:solidFill>
                  <a:srgbClr val="000000"/>
                </a:solidFill>
              </a:rPr>
              <a:t>Fe</a:t>
            </a:r>
            <a:r>
              <a:rPr lang="fr-FR" sz="2800" baseline="30000" dirty="0" smtClean="0">
                <a:solidFill>
                  <a:srgbClr val="000000"/>
                </a:solidFill>
              </a:rPr>
              <a:t>3</a:t>
            </a:r>
            <a:r>
              <a:rPr lang="fr-FR" sz="2800" baseline="30000" dirty="0">
                <a:solidFill>
                  <a:srgbClr val="000000"/>
                </a:solidFill>
              </a:rPr>
              <a:t>+	</a:t>
            </a:r>
            <a:r>
              <a:rPr lang="fr-FR" sz="2800" dirty="0"/>
              <a:t>+ </a:t>
            </a:r>
            <a:r>
              <a:rPr lang="fr-FR" sz="2800" dirty="0" smtClean="0">
                <a:solidFill>
                  <a:srgbClr val="000000"/>
                </a:solidFill>
              </a:rPr>
              <a:t>Mn</a:t>
            </a:r>
            <a:r>
              <a:rPr lang="fr-FR" sz="2800" baseline="30000" dirty="0" smtClean="0">
                <a:solidFill>
                  <a:srgbClr val="000000"/>
                </a:solidFill>
              </a:rPr>
              <a:t>2</a:t>
            </a:r>
            <a:r>
              <a:rPr lang="fr-FR" sz="2800" dirty="0" smtClean="0">
                <a:solidFill>
                  <a:srgbClr val="000000"/>
                </a:solidFill>
              </a:rPr>
              <a:t>+ 4H</a:t>
            </a:r>
            <a:r>
              <a:rPr lang="fr-FR" sz="2800" baseline="-25000" dirty="0" smtClean="0">
                <a:solidFill>
                  <a:srgbClr val="000000"/>
                </a:solidFill>
              </a:rPr>
              <a:t>2</a:t>
            </a:r>
            <a:r>
              <a:rPr lang="fr-FR" sz="2800" dirty="0" smtClean="0">
                <a:solidFill>
                  <a:srgbClr val="000000"/>
                </a:solidFill>
              </a:rPr>
              <a:t>O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5421087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en milieu acide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En pages 145, 146, 147 et 148 se trouvent des exemples de résolutions.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Je te laisse le soin d’y regarder…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Maintenant passons aux exercices des pages 149 et 150.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i="1" dirty="0" smtClean="0">
                <a:solidFill>
                  <a:srgbClr val="660066"/>
                </a:solidFill>
                <a:sym typeface="Wingdings"/>
              </a:rPr>
              <a:t> Un solutionnaire sera disponible sous peu sur GPH projets - 6</a:t>
            </a:r>
            <a:r>
              <a:rPr lang="fr-FR" i="1" baseline="30000" dirty="0" smtClean="0">
                <a:solidFill>
                  <a:srgbClr val="660066"/>
                </a:solidFill>
                <a:sym typeface="Wingdings"/>
              </a:rPr>
              <a:t>ème</a:t>
            </a:r>
            <a:r>
              <a:rPr lang="fr-FR" i="1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fr-FR" i="1" dirty="0" err="1" smtClean="0">
                <a:solidFill>
                  <a:srgbClr val="660066"/>
                </a:solidFill>
                <a:sym typeface="Wingdings"/>
              </a:rPr>
              <a:t>sc</a:t>
            </a:r>
            <a:r>
              <a:rPr lang="fr-FR" i="1" dirty="0" smtClean="0">
                <a:solidFill>
                  <a:srgbClr val="660066"/>
                </a:solidFill>
                <a:sym typeface="Wingdings"/>
              </a:rPr>
              <a:t> de base - chimie</a:t>
            </a:r>
            <a:endParaRPr lang="fr-FR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87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35000" y="2416175"/>
            <a:ext cx="8334375" cy="1711325"/>
          </a:xfrm>
        </p:spPr>
        <p:txBody>
          <a:bodyPr>
            <a:noAutofit/>
          </a:bodyPr>
          <a:lstStyle/>
          <a:p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6</a:t>
            </a:r>
            <a:r>
              <a:rPr lang="fr-FR" sz="3600" baseline="30000" dirty="0" smtClean="0"/>
              <a:t>ème</a:t>
            </a:r>
            <a:r>
              <a:rPr lang="fr-FR" sz="3600" dirty="0" smtClean="0"/>
              <a:t> Sciences de bases:</a:t>
            </a:r>
            <a:br>
              <a:rPr lang="fr-FR" sz="3600" dirty="0" smtClean="0"/>
            </a:br>
            <a:r>
              <a:rPr lang="fr-FR" sz="3600" dirty="0" smtClean="0"/>
              <a:t>Chimie</a:t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Chapitre 4: Technologies liées </a:t>
            </a:r>
            <a:r>
              <a:rPr lang="fr-FR" sz="3600" dirty="0"/>
              <a:t>a</a:t>
            </a:r>
            <a:r>
              <a:rPr lang="fr-FR" sz="3600" dirty="0" smtClean="0"/>
              <a:t>ux réactions d’oxydo-réduction</a:t>
            </a:r>
            <a:br>
              <a:rPr lang="fr-FR" sz="3600" dirty="0" smtClean="0"/>
            </a:br>
            <a:r>
              <a:rPr lang="fr-FR" sz="2000" dirty="0" smtClean="0"/>
              <a:t>(</a:t>
            </a:r>
            <a:r>
              <a:rPr lang="fr-FR" sz="2000" dirty="0" err="1" smtClean="0"/>
              <a:t>chap</a:t>
            </a:r>
            <a:r>
              <a:rPr lang="fr-FR" sz="2000" dirty="0" smtClean="0"/>
              <a:t> 11 du bouquin chimie 5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/6</a:t>
            </a:r>
            <a:r>
              <a:rPr lang="fr-FR" sz="2000" baseline="30000" dirty="0" smtClean="0"/>
              <a:t>e</a:t>
            </a:r>
            <a:r>
              <a:rPr lang="fr-FR" sz="2000" dirty="0" smtClean="0"/>
              <a:t> collection de </a:t>
            </a:r>
            <a:r>
              <a:rPr lang="fr-FR" sz="2000" dirty="0" err="1" smtClean="0"/>
              <a:t>boeck</a:t>
            </a:r>
            <a:r>
              <a:rPr lang="fr-FR" sz="2000" dirty="0" smtClean="0"/>
              <a:t>)</a:t>
            </a:r>
            <a:br>
              <a:rPr lang="fr-FR" sz="2000" dirty="0" smtClean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/>
              <a:t/>
            </a:r>
            <a:br>
              <a:rPr lang="fr-FR" sz="2000" dirty="0"/>
            </a:b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																C. </a:t>
            </a:r>
            <a:r>
              <a:rPr lang="fr-FR" sz="2000" dirty="0" err="1" smtClean="0"/>
              <a:t>Draguet</a:t>
            </a:r>
            <a:r>
              <a:rPr lang="fr-FR" sz="2000" dirty="0" smtClean="0"/>
              <a:t> – année scolaire 2015- 2016</a:t>
            </a:r>
            <a:r>
              <a:rPr lang="fr-FR" sz="2000" dirty="0"/>
              <a:t/>
            </a:r>
            <a:br>
              <a:rPr lang="fr-FR" sz="2000" dirty="0"/>
            </a:br>
            <a:r>
              <a:rPr lang="fr-FR" sz="3600" dirty="0"/>
              <a:t/>
            </a:r>
            <a:br>
              <a:rPr lang="fr-FR" sz="3600" dirty="0"/>
            </a:b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2325447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chapitre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Les piles</a:t>
            </a:r>
          </a:p>
          <a:p>
            <a:pPr lvl="1" algn="just"/>
            <a:r>
              <a:rPr lang="fr-FR" dirty="0" smtClean="0"/>
              <a:t>Pile Leclanché ou pile saline</a:t>
            </a:r>
          </a:p>
          <a:p>
            <a:pPr marL="457200" lvl="1" indent="0" algn="just">
              <a:buNone/>
            </a:pPr>
            <a:endParaRPr lang="fr-FR" sz="1600" dirty="0" smtClean="0"/>
          </a:p>
          <a:p>
            <a:pPr lvl="1" algn="just"/>
            <a:r>
              <a:rPr lang="fr-FR" dirty="0" smtClean="0"/>
              <a:t>Pile alcaline</a:t>
            </a:r>
          </a:p>
          <a:p>
            <a:pPr marL="457200" lvl="1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L’électrolyse</a:t>
            </a:r>
          </a:p>
          <a:p>
            <a:pPr marL="118872" indent="0" algn="just">
              <a:buNone/>
            </a:pPr>
            <a:endParaRPr lang="fr-FR" dirty="0" smtClean="0"/>
          </a:p>
          <a:p>
            <a:pPr algn="just"/>
            <a:r>
              <a:rPr lang="fr-FR" dirty="0" smtClean="0"/>
              <a:t>La galvanoplastie</a:t>
            </a:r>
          </a:p>
          <a:p>
            <a:pPr marL="118872" indent="0" algn="just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42772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piles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Lors du fonctionnement d’une pile, l’énergie libérée au cours de la réaction d’oxydoréduction se manifeste sous forme d’un courant électrique (déplacement d’e-) dans un circuit extérieur.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Dans le cadre de ce cours, on étudiera :</a:t>
            </a:r>
          </a:p>
          <a:p>
            <a:pPr lvl="1" algn="just"/>
            <a:r>
              <a:rPr lang="fr-FR" dirty="0" smtClean="0"/>
              <a:t>La pile </a:t>
            </a:r>
            <a:r>
              <a:rPr lang="fr-FR" dirty="0"/>
              <a:t>Leclanché ou pile saline</a:t>
            </a:r>
          </a:p>
          <a:p>
            <a:pPr marL="457200" lvl="1" indent="0" algn="just">
              <a:buNone/>
            </a:pPr>
            <a:endParaRPr lang="fr-FR" sz="1600" dirty="0"/>
          </a:p>
          <a:p>
            <a:pPr lvl="1" algn="just"/>
            <a:r>
              <a:rPr lang="fr-FR" dirty="0" smtClean="0"/>
              <a:t>La pile </a:t>
            </a:r>
            <a:r>
              <a:rPr lang="fr-FR" dirty="0"/>
              <a:t>alcaline</a:t>
            </a:r>
          </a:p>
          <a:p>
            <a:pPr marL="118872" indent="0" algn="just">
              <a:buNone/>
            </a:pPr>
            <a:r>
              <a:rPr lang="fr-FR" dirty="0" smtClean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1539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Pile </a:t>
            </a:r>
            <a:r>
              <a:rPr lang="fr-FR" dirty="0"/>
              <a:t>Leclanché ou pile saline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3996267" y="1363140"/>
            <a:ext cx="4995333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fr-FR" sz="2400" dirty="0" smtClean="0"/>
              <a:t>Rôle de chacun des éléments</a:t>
            </a:r>
          </a:p>
          <a:p>
            <a:pPr marL="118872" indent="0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	- Coque en zinc : </a:t>
            </a:r>
          </a:p>
          <a:p>
            <a:pPr marL="118872" indent="0">
              <a:buNone/>
            </a:pPr>
            <a:r>
              <a:rPr lang="fr-FR" sz="2400" dirty="0" smtClean="0">
                <a:solidFill>
                  <a:srgbClr val="660066"/>
                </a:solidFill>
              </a:rPr>
              <a:t>	réducteur, </a:t>
            </a:r>
          </a:p>
          <a:p>
            <a:pPr marL="118872" indent="0">
              <a:buNone/>
            </a:pPr>
            <a:r>
              <a:rPr lang="fr-FR" sz="2400" dirty="0">
                <a:solidFill>
                  <a:srgbClr val="660066"/>
                </a:solidFill>
              </a:rPr>
              <a:t>	</a:t>
            </a:r>
            <a:r>
              <a:rPr lang="fr-FR" sz="2400" dirty="0" smtClean="0">
                <a:solidFill>
                  <a:srgbClr val="660066"/>
                </a:solidFill>
              </a:rPr>
              <a:t>électrode &lt;0 </a:t>
            </a:r>
          </a:p>
          <a:p>
            <a:pPr marL="118872" indent="0">
              <a:buNone/>
            </a:pPr>
            <a:r>
              <a:rPr lang="fr-FR" sz="2400" dirty="0">
                <a:solidFill>
                  <a:srgbClr val="660066"/>
                </a:solidFill>
              </a:rPr>
              <a:t>	</a:t>
            </a:r>
            <a:r>
              <a:rPr lang="fr-FR" sz="2400" dirty="0" smtClean="0">
                <a:solidFill>
                  <a:srgbClr val="660066"/>
                </a:solidFill>
              </a:rPr>
              <a:t>et est partiellement recouvert 	d’un film plastique </a:t>
            </a:r>
          </a:p>
          <a:p>
            <a:pPr marL="118872" indent="0">
              <a:buNone/>
            </a:pPr>
            <a:endParaRPr lang="fr-FR" sz="2400" dirty="0">
              <a:solidFill>
                <a:srgbClr val="660066"/>
              </a:solidFill>
            </a:endParaRPr>
          </a:p>
          <a:p>
            <a:pPr marL="118872" indent="0">
              <a:buNone/>
            </a:pPr>
            <a:r>
              <a:rPr lang="fr-FR" sz="2400" dirty="0" smtClean="0">
                <a:solidFill>
                  <a:srgbClr val="2F6231"/>
                </a:solidFill>
              </a:rPr>
              <a:t>	- C graphite situé au centre de 	la pile</a:t>
            </a:r>
          </a:p>
          <a:p>
            <a:pPr marL="118872" indent="0">
              <a:buNone/>
            </a:pPr>
            <a:r>
              <a:rPr lang="fr-FR" sz="2400" dirty="0">
                <a:solidFill>
                  <a:srgbClr val="2F6231"/>
                </a:solidFill>
              </a:rPr>
              <a:t>	</a:t>
            </a:r>
            <a:r>
              <a:rPr lang="fr-FR" sz="2400" dirty="0" smtClean="0">
                <a:solidFill>
                  <a:srgbClr val="2F6231"/>
                </a:solidFill>
              </a:rPr>
              <a:t>électrode &gt;0</a:t>
            </a:r>
          </a:p>
          <a:p>
            <a:pPr lvl="2">
              <a:buFontTx/>
              <a:buChar char="-"/>
            </a:pPr>
            <a:endParaRPr lang="fr-FR" sz="1600" dirty="0" smtClean="0"/>
          </a:p>
          <a:p>
            <a:pPr marL="118872" indent="0">
              <a:buNone/>
            </a:pPr>
            <a:endParaRPr lang="fr-FR" sz="2400" dirty="0" smtClean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1701800"/>
            <a:ext cx="3589199" cy="2937933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6935" y="5249328"/>
            <a:ext cx="541866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fr-FR" sz="2400" dirty="0" smtClean="0"/>
              <a:t> Dioxyde </a:t>
            </a:r>
            <a:r>
              <a:rPr lang="fr-FR" sz="2400" dirty="0"/>
              <a:t>de manganèse MnO2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   Oxydant</a:t>
            </a:r>
            <a:r>
              <a:rPr lang="fr-FR" sz="2400" dirty="0"/>
              <a:t>,</a:t>
            </a:r>
          </a:p>
          <a:p>
            <a:pPr marL="768096" lvl="2" indent="0">
              <a:buNone/>
            </a:pPr>
            <a:r>
              <a:rPr lang="fr-FR" sz="2400" dirty="0" smtClean="0"/>
              <a:t>mélangé </a:t>
            </a:r>
            <a:r>
              <a:rPr lang="fr-FR" sz="2400" dirty="0"/>
              <a:t>à du NH4Cl, ZnCl2, H2O, </a:t>
            </a:r>
            <a:r>
              <a:rPr lang="fr-FR" sz="2400" dirty="0" smtClean="0"/>
              <a:t>matière </a:t>
            </a:r>
            <a:r>
              <a:rPr lang="fr-FR" sz="2400" dirty="0"/>
              <a:t>inerte et carbone graphite</a:t>
            </a:r>
          </a:p>
          <a:p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926665" y="5215467"/>
            <a:ext cx="314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>
                <a:solidFill>
                  <a:schemeClr val="accent3">
                    <a:lumMod val="75000"/>
                  </a:schemeClr>
                </a:solidFill>
              </a:rPr>
              <a:t>- Joint isolant pour séparer les 2 bornes de la pile</a:t>
            </a:r>
            <a:endParaRPr lang="fr-FR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804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Pile </a:t>
            </a:r>
            <a:r>
              <a:rPr lang="fr-FR" dirty="0"/>
              <a:t>Leclanché ou pile saline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19866" y="1439339"/>
            <a:ext cx="663786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Quand la pile débite du courant : 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l’oxydation se déroule au niveau de la borne &lt;0 (anode) et la réaction chimique s’y passant est: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Zn</a:t>
            </a:r>
            <a:r>
              <a:rPr lang="fr-FR" sz="2400" baseline="-25000" dirty="0" smtClean="0"/>
              <a:t>(s) </a:t>
            </a:r>
            <a:r>
              <a:rPr lang="fr-FR" sz="2400" dirty="0" smtClean="0">
                <a:sym typeface="Wingdings"/>
              </a:rPr>
              <a:t> Zn</a:t>
            </a:r>
            <a:r>
              <a:rPr lang="fr-FR" sz="2400" baseline="30000" dirty="0" smtClean="0">
                <a:sym typeface="Wingdings"/>
              </a:rPr>
              <a:t>2+</a:t>
            </a:r>
            <a:r>
              <a:rPr lang="fr-FR" sz="2400" baseline="-25000" dirty="0" smtClean="0">
                <a:sym typeface="Wingdings"/>
              </a:rPr>
              <a:t>(</a:t>
            </a:r>
            <a:r>
              <a:rPr lang="fr-FR" sz="2400" baseline="-25000" dirty="0" err="1" smtClean="0">
                <a:sym typeface="Wingdings"/>
              </a:rPr>
              <a:t>aq</a:t>
            </a:r>
            <a:r>
              <a:rPr lang="fr-FR" sz="2400" baseline="-25000" dirty="0" smtClean="0">
                <a:sym typeface="Wingdings"/>
              </a:rPr>
              <a:t>)</a:t>
            </a:r>
            <a:r>
              <a:rPr lang="fr-FR" sz="2400" dirty="0" smtClean="0">
                <a:sym typeface="Wingdings"/>
              </a:rPr>
              <a:t> + 2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e-</a:t>
            </a:r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La réduction se déroule au niveau de la borne &gt;0 (cathode) </a:t>
            </a:r>
            <a:r>
              <a:rPr lang="fr-FR" sz="2400" dirty="0"/>
              <a:t>et la réaction chimique s’y passant est:</a:t>
            </a:r>
          </a:p>
          <a:p>
            <a:r>
              <a:rPr lang="fr-FR" sz="2400" dirty="0" smtClean="0"/>
              <a:t>	MnO</a:t>
            </a:r>
            <a:r>
              <a:rPr lang="fr-FR" sz="2400" baseline="-25000" dirty="0" smtClean="0"/>
              <a:t>2(s) </a:t>
            </a:r>
            <a:r>
              <a:rPr lang="fr-FR" sz="2400" dirty="0" smtClean="0"/>
              <a:t>+ 4H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+ 2 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/>
              </a:rPr>
              <a:t> Mn</a:t>
            </a:r>
            <a:r>
              <a:rPr lang="fr-FR" sz="2400" baseline="30000" dirty="0" smtClean="0">
                <a:sym typeface="Wingdings"/>
              </a:rPr>
              <a:t>2+</a:t>
            </a:r>
            <a:r>
              <a:rPr lang="fr-FR" sz="2400" baseline="-25000" dirty="0" smtClean="0">
                <a:sym typeface="Wingdings"/>
              </a:rPr>
              <a:t>(</a:t>
            </a:r>
            <a:r>
              <a:rPr lang="fr-FR" sz="2400" baseline="-25000" dirty="0" err="1" smtClean="0">
                <a:sym typeface="Wingdings"/>
              </a:rPr>
              <a:t>aq</a:t>
            </a:r>
            <a:r>
              <a:rPr lang="fr-FR" sz="2400" baseline="-25000" dirty="0" smtClean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+ 2H</a:t>
            </a:r>
            <a:r>
              <a:rPr lang="fr-FR" sz="2400" baseline="-25000" dirty="0" smtClean="0">
                <a:sym typeface="Wingdings"/>
              </a:rPr>
              <a:t>2</a:t>
            </a:r>
            <a:r>
              <a:rPr lang="fr-FR" sz="2400" dirty="0" smtClean="0">
                <a:sym typeface="Wingdings"/>
              </a:rPr>
              <a:t>O</a:t>
            </a:r>
            <a:r>
              <a:rPr lang="fr-FR" sz="2400" baseline="-25000" dirty="0" smtClean="0">
                <a:sym typeface="Wingdings"/>
              </a:rPr>
              <a:t>(l)</a:t>
            </a:r>
          </a:p>
          <a:p>
            <a:endParaRPr lang="fr-FR" sz="2400" dirty="0"/>
          </a:p>
          <a:p>
            <a:r>
              <a:rPr lang="fr-FR" sz="2400" dirty="0" smtClean="0"/>
              <a:t>	les H+ proviennent du NH</a:t>
            </a:r>
            <a:r>
              <a:rPr lang="fr-FR" sz="2400" baseline="-25000" dirty="0" smtClean="0"/>
              <a:t>4</a:t>
            </a:r>
            <a:r>
              <a:rPr lang="fr-FR" sz="2400" baseline="30000" dirty="0" smtClean="0"/>
              <a:t>+</a:t>
            </a:r>
          </a:p>
          <a:p>
            <a:endParaRPr lang="fr-FR" sz="2400" dirty="0" smtClean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308" t="7056" r="59223" b="7551"/>
          <a:stretch/>
        </p:blipFill>
        <p:spPr>
          <a:xfrm>
            <a:off x="-1" y="1727200"/>
            <a:ext cx="2319867" cy="38608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70933" y="5875871"/>
            <a:ext cx="868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e- libérés par le Zn à la borne &lt;0 circule dans le circuit extérieur et aboutissent à la borne &gt;0 où ils sont captés par le MnO</a:t>
            </a:r>
            <a:r>
              <a:rPr lang="fr-FR" sz="2400" baseline="-25000" dirty="0"/>
              <a:t>2</a:t>
            </a:r>
            <a:endParaRPr lang="fr-FR" sz="2400" dirty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22134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Pile </a:t>
            </a:r>
            <a:r>
              <a:rPr lang="fr-FR" dirty="0"/>
              <a:t>Leclanché ou pile saline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319866" y="1828798"/>
            <a:ext cx="6637867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s’agit donc d’une réaction d’oxydoréduction:</a:t>
            </a:r>
          </a:p>
          <a:p>
            <a:endParaRPr lang="fr-FR" sz="2400" dirty="0"/>
          </a:p>
          <a:p>
            <a:r>
              <a:rPr lang="fr-FR" sz="2400" dirty="0" smtClean="0"/>
              <a:t>Zn</a:t>
            </a:r>
            <a:r>
              <a:rPr lang="fr-FR" sz="2400" baseline="-25000" dirty="0"/>
              <a:t>(s) </a:t>
            </a:r>
            <a:r>
              <a:rPr lang="fr-FR" sz="2400" baseline="-25000" dirty="0" smtClean="0"/>
              <a:t>+ </a:t>
            </a:r>
            <a:r>
              <a:rPr lang="fr-FR" sz="2400" dirty="0" smtClean="0"/>
              <a:t>MnO</a:t>
            </a:r>
            <a:r>
              <a:rPr lang="fr-FR" sz="2400" baseline="-25000" dirty="0" smtClean="0"/>
              <a:t>2(s) </a:t>
            </a:r>
            <a:r>
              <a:rPr lang="fr-FR" sz="2400" dirty="0" smtClean="0"/>
              <a:t>+ 4H</a:t>
            </a:r>
            <a:r>
              <a:rPr lang="fr-FR" sz="2400" baseline="30000" dirty="0" smtClean="0"/>
              <a:t>+</a:t>
            </a:r>
            <a:r>
              <a:rPr lang="fr-FR" sz="2400" dirty="0" smtClean="0"/>
              <a:t> 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 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/>
              </a:rPr>
              <a:t> Mn</a:t>
            </a:r>
            <a:r>
              <a:rPr lang="fr-FR" sz="2400" baseline="30000" dirty="0" smtClean="0">
                <a:sym typeface="Wingdings"/>
              </a:rPr>
              <a:t>2+</a:t>
            </a:r>
            <a:r>
              <a:rPr lang="fr-FR" sz="2400" baseline="-25000" dirty="0" smtClean="0">
                <a:sym typeface="Wingdings"/>
              </a:rPr>
              <a:t>(</a:t>
            </a:r>
            <a:r>
              <a:rPr lang="fr-FR" sz="2400" baseline="-25000" dirty="0" err="1" smtClean="0">
                <a:sym typeface="Wingdings"/>
              </a:rPr>
              <a:t>aq</a:t>
            </a:r>
            <a:r>
              <a:rPr lang="fr-FR" sz="2400" baseline="-25000" dirty="0" smtClean="0">
                <a:sym typeface="Wingdings"/>
              </a:rPr>
              <a:t>) </a:t>
            </a:r>
            <a:r>
              <a:rPr lang="fr-FR" sz="2400" dirty="0" smtClean="0">
                <a:sym typeface="Wingdings"/>
              </a:rPr>
              <a:t>+ 2H</a:t>
            </a:r>
            <a:r>
              <a:rPr lang="fr-FR" sz="2400" baseline="-25000" dirty="0" smtClean="0">
                <a:sym typeface="Wingdings"/>
              </a:rPr>
              <a:t>2</a:t>
            </a:r>
            <a:r>
              <a:rPr lang="fr-FR" sz="2400" dirty="0" smtClean="0">
                <a:sym typeface="Wingdings"/>
              </a:rPr>
              <a:t>O</a:t>
            </a:r>
            <a:r>
              <a:rPr lang="fr-FR" sz="2400" baseline="-25000" dirty="0" smtClean="0">
                <a:sym typeface="Wingdings"/>
              </a:rPr>
              <a:t>(l) </a:t>
            </a:r>
            <a:r>
              <a:rPr lang="fr-FR" sz="2400" dirty="0" smtClean="0">
                <a:sym typeface="Wingdings"/>
              </a:rPr>
              <a:t>+ </a:t>
            </a:r>
            <a:r>
              <a:rPr lang="fr-FR" sz="2400" dirty="0">
                <a:sym typeface="Wingdings"/>
              </a:rPr>
              <a:t>Zn</a:t>
            </a:r>
            <a:r>
              <a:rPr lang="fr-FR" sz="2400" baseline="30000" dirty="0">
                <a:sym typeface="Wingdings"/>
              </a:rPr>
              <a:t>2+</a:t>
            </a:r>
            <a:r>
              <a:rPr lang="fr-FR" sz="2400" baseline="-25000" dirty="0">
                <a:sym typeface="Wingdings"/>
              </a:rPr>
              <a:t>(</a:t>
            </a:r>
            <a:r>
              <a:rPr lang="fr-FR" sz="2400" baseline="-25000" dirty="0" err="1">
                <a:sym typeface="Wingdings"/>
              </a:rPr>
              <a:t>aq</a:t>
            </a:r>
            <a:r>
              <a:rPr lang="fr-FR" sz="2400" baseline="-25000" dirty="0">
                <a:sym typeface="Wingdings"/>
              </a:rPr>
              <a:t>)</a:t>
            </a:r>
            <a:r>
              <a:rPr lang="fr-FR" sz="2400" dirty="0">
                <a:sym typeface="Wingdings"/>
              </a:rPr>
              <a:t> </a:t>
            </a:r>
            <a:endParaRPr lang="fr-FR" sz="2400" baseline="-25000" dirty="0" smtClean="0">
              <a:sym typeface="Wingdings"/>
            </a:endParaRPr>
          </a:p>
          <a:p>
            <a:endParaRPr lang="fr-FR" sz="2400" dirty="0"/>
          </a:p>
          <a:p>
            <a:r>
              <a:rPr lang="fr-FR" sz="2400" dirty="0" smtClean="0"/>
              <a:t>Cette pile développe une </a:t>
            </a:r>
            <a:r>
              <a:rPr lang="fr-FR" sz="2400" dirty="0" err="1" smtClean="0"/>
              <a:t>ddp</a:t>
            </a:r>
            <a:r>
              <a:rPr lang="fr-FR" sz="2400" dirty="0" smtClean="0"/>
              <a:t> d’environ 1,5V</a:t>
            </a:r>
          </a:p>
          <a:p>
            <a:endParaRPr lang="fr-FR" sz="2400" dirty="0"/>
          </a:p>
          <a:p>
            <a:r>
              <a:rPr lang="fr-FR" sz="2400" dirty="0" smtClean="0"/>
              <a:t>Désavantage: avec le temps, elle a tendance à couler (le boitier de Zn perce suite à son oxydation)</a:t>
            </a:r>
          </a:p>
          <a:p>
            <a:endParaRPr lang="fr-FR" sz="2400" dirty="0"/>
          </a:p>
          <a:p>
            <a:r>
              <a:rPr lang="fr-FR" sz="2400" dirty="0" smtClean="0">
                <a:sym typeface="Wingdings"/>
              </a:rPr>
              <a:t> On a modifier le principe pour éviter cela: il s’agit des piles alcalines</a:t>
            </a:r>
            <a:r>
              <a:rPr lang="fr-FR" sz="2400" dirty="0" smtClean="0"/>
              <a:t>	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/>
          <a:srcRect l="5308" t="7056" r="59223" b="7551"/>
          <a:stretch/>
        </p:blipFill>
        <p:spPr>
          <a:xfrm>
            <a:off x="-1" y="1727200"/>
            <a:ext cx="2319867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74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 du chapitre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algn="just"/>
            <a:r>
              <a:rPr lang="fr-FR" dirty="0" smtClean="0"/>
              <a:t>Écriture des équations ioniques de réactions </a:t>
            </a:r>
            <a:r>
              <a:rPr lang="fr-FR" dirty="0" err="1" smtClean="0"/>
              <a:t>rédox</a:t>
            </a:r>
            <a:r>
              <a:rPr lang="fr-FR" dirty="0" smtClean="0"/>
              <a:t> entre un métal et un ion métallique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/>
              <a:t>Écriture des équations ioniques de réactions </a:t>
            </a:r>
            <a:r>
              <a:rPr lang="fr-FR" dirty="0" err="1"/>
              <a:t>rédox</a:t>
            </a:r>
            <a:r>
              <a:rPr lang="fr-FR" dirty="0"/>
              <a:t> </a:t>
            </a:r>
            <a:r>
              <a:rPr lang="fr-FR" dirty="0" smtClean="0"/>
              <a:t>en milieu acide</a:t>
            </a:r>
          </a:p>
          <a:p>
            <a:pPr algn="just"/>
            <a:endParaRPr lang="fr-FR" dirty="0"/>
          </a:p>
          <a:p>
            <a:pPr algn="just"/>
            <a:r>
              <a:rPr lang="fr-FR" dirty="0" smtClean="0"/>
              <a:t>Exercices </a:t>
            </a:r>
            <a:endParaRPr lang="fr-FR" dirty="0"/>
          </a:p>
          <a:p>
            <a:pPr algn="just"/>
            <a:endParaRPr lang="fr-FR" dirty="0" smtClean="0"/>
          </a:p>
          <a:p>
            <a:pPr algn="just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74051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339" y="155448"/>
            <a:ext cx="8229600" cy="1252728"/>
          </a:xfrm>
        </p:spPr>
        <p:txBody>
          <a:bodyPr>
            <a:normAutofit/>
          </a:bodyPr>
          <a:lstStyle/>
          <a:p>
            <a:r>
              <a:rPr lang="fr-FR" dirty="0" smtClean="0"/>
              <a:t>Pile alcaline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676399"/>
            <a:ext cx="8839200" cy="5080000"/>
          </a:xfrm>
        </p:spPr>
        <p:txBody>
          <a:bodyPr>
            <a:normAutofit lnSpcReduction="10000"/>
          </a:bodyPr>
          <a:lstStyle/>
          <a:p>
            <a:pPr marL="118872" indent="0">
              <a:buNone/>
            </a:pPr>
            <a:r>
              <a:rPr lang="fr-FR" sz="2800" dirty="0" smtClean="0"/>
              <a:t>Variante de Leclanché</a:t>
            </a:r>
          </a:p>
          <a:p>
            <a:pPr marL="118872" indent="0">
              <a:buNone/>
            </a:pPr>
            <a:endParaRPr lang="fr-FR" sz="1200" dirty="0"/>
          </a:p>
          <a:p>
            <a:pPr marL="118872" indent="0">
              <a:buNone/>
            </a:pPr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Constitution:</a:t>
            </a:r>
          </a:p>
          <a:p>
            <a:pPr marL="118872" indent="0">
              <a:buNone/>
            </a:pPr>
            <a:r>
              <a:rPr lang="fr-FR" sz="2400" dirty="0" smtClean="0"/>
              <a:t>- Un boitier en acier </a:t>
            </a:r>
          </a:p>
          <a:p>
            <a:pPr marL="457200" lvl="1" indent="0">
              <a:buNone/>
            </a:pPr>
            <a:r>
              <a:rPr lang="fr-FR" sz="2400" dirty="0" smtClean="0"/>
              <a:t>	</a:t>
            </a:r>
            <a:r>
              <a:rPr lang="fr-FR" sz="2400" dirty="0" smtClean="0">
                <a:sym typeface="Wingdings"/>
              </a:rPr>
              <a:t> </a:t>
            </a:r>
            <a:r>
              <a:rPr lang="fr-FR" sz="2400" dirty="0" smtClean="0"/>
              <a:t>Borne &gt;0 ; partiellement recouvert d’un film plastique</a:t>
            </a:r>
          </a:p>
          <a:p>
            <a:pPr marL="457200" lvl="1" indent="0">
              <a:buNone/>
            </a:pPr>
            <a:endParaRPr lang="fr-FR" sz="2400" dirty="0" smtClean="0"/>
          </a:p>
          <a:p>
            <a:pPr marL="164592" indent="0">
              <a:buNone/>
            </a:pPr>
            <a:r>
              <a:rPr lang="fr-FR" sz="2400" dirty="0" smtClean="0"/>
              <a:t>- Du MnO2 mélangé à du C graphite </a:t>
            </a:r>
            <a:r>
              <a:rPr lang="fr-FR" sz="2400" dirty="0" smtClean="0">
                <a:sym typeface="Wingdings"/>
              </a:rPr>
              <a:t> </a:t>
            </a:r>
            <a:r>
              <a:rPr lang="fr-FR" sz="2400" dirty="0" smtClean="0"/>
              <a:t>Oxydant</a:t>
            </a:r>
          </a:p>
          <a:p>
            <a:pPr marL="164592" indent="0">
              <a:buNone/>
            </a:pPr>
            <a:endParaRPr lang="fr-FR" sz="2400" dirty="0"/>
          </a:p>
          <a:p>
            <a:pPr marL="164592" indent="0">
              <a:buNone/>
            </a:pPr>
            <a:r>
              <a:rPr lang="fr-FR" sz="2400" dirty="0" smtClean="0"/>
              <a:t>- Du Zn en poudre </a:t>
            </a:r>
            <a:r>
              <a:rPr lang="fr-FR" sz="2400" dirty="0" smtClean="0">
                <a:sym typeface="Wingdings"/>
              </a:rPr>
              <a:t> réducteur ; le Zn est inhibé par du KOH </a:t>
            </a:r>
          </a:p>
          <a:p>
            <a:pPr marL="164592" indent="0">
              <a:buNone/>
            </a:pPr>
            <a:endParaRPr lang="fr-FR" sz="2400" dirty="0">
              <a:sym typeface="Wingdings"/>
            </a:endParaRPr>
          </a:p>
          <a:p>
            <a:pPr marL="164592" indent="0">
              <a:buNone/>
            </a:pPr>
            <a:r>
              <a:rPr lang="fr-FR" sz="2400" dirty="0" smtClean="0">
                <a:sym typeface="Wingdings"/>
              </a:rPr>
              <a:t>- D’une membrane poreuse entre le Zn en poudre et le MnO2</a:t>
            </a:r>
          </a:p>
          <a:p>
            <a:pPr marL="164592" indent="0">
              <a:buNone/>
            </a:pPr>
            <a:endParaRPr lang="fr-FR" sz="2400" dirty="0">
              <a:sym typeface="Wingdings"/>
            </a:endParaRPr>
          </a:p>
          <a:p>
            <a:pPr marL="507492" indent="-342900">
              <a:buFontTx/>
              <a:buChar char="-"/>
            </a:pPr>
            <a:r>
              <a:rPr lang="fr-FR" sz="2400" dirty="0" smtClean="0">
                <a:sym typeface="Wingdings"/>
              </a:rPr>
              <a:t>D’une électrode métallique située au centre de la pile  Borne &lt;0</a:t>
            </a:r>
            <a:endParaRPr lang="fr-FR" sz="2400" dirty="0" smtClean="0"/>
          </a:p>
          <a:p>
            <a:pPr marL="621792" indent="-457200">
              <a:buFontTx/>
              <a:buChar char="-"/>
            </a:pPr>
            <a:endParaRPr lang="fr-FR" sz="2800" dirty="0" smtClean="0"/>
          </a:p>
          <a:p>
            <a:pPr marL="621792" indent="-457200">
              <a:buFontTx/>
              <a:buChar char="-"/>
            </a:pPr>
            <a:endParaRPr lang="fr-FR" sz="2800" dirty="0" smtClean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-435" r="1"/>
          <a:stretch/>
        </p:blipFill>
        <p:spPr>
          <a:xfrm>
            <a:off x="4148666" y="50799"/>
            <a:ext cx="4927601" cy="303808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574800" y="6400802"/>
            <a:ext cx="7569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Configuration inversée par rapport à la pile saline</a:t>
            </a:r>
            <a:endParaRPr lang="fr-FR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6956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Pile alcaline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930400" y="1439339"/>
            <a:ext cx="702733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Quand la pile débite du courant : </a:t>
            </a:r>
          </a:p>
          <a:p>
            <a:endParaRPr lang="fr-FR" sz="2400" dirty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l’oxydation se déroule au niveau de la borne &lt;0 (anode) et la réaction chimique s’y passant est:</a:t>
            </a:r>
          </a:p>
          <a:p>
            <a:r>
              <a:rPr lang="fr-FR" sz="2400" dirty="0"/>
              <a:t>	</a:t>
            </a:r>
            <a:r>
              <a:rPr lang="fr-FR" sz="2400" dirty="0" smtClean="0"/>
              <a:t>Zn</a:t>
            </a:r>
            <a:r>
              <a:rPr lang="fr-FR" sz="2400" baseline="-25000" dirty="0" smtClean="0"/>
              <a:t>(s)  </a:t>
            </a:r>
            <a:r>
              <a:rPr lang="fr-FR" sz="2400" dirty="0" smtClean="0"/>
              <a:t>+ 2OH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/>
              </a:rPr>
              <a:t> Zn(OH)</a:t>
            </a:r>
            <a:r>
              <a:rPr lang="fr-FR" sz="2400" baseline="-25000" dirty="0" smtClean="0">
                <a:sym typeface="Wingdings"/>
              </a:rPr>
              <a:t>2(s)</a:t>
            </a:r>
            <a:r>
              <a:rPr lang="fr-FR" sz="2400" dirty="0" smtClean="0">
                <a:sym typeface="Wingdings"/>
              </a:rPr>
              <a:t> + 2</a:t>
            </a:r>
            <a:r>
              <a:rPr lang="fr-FR" sz="2400" dirty="0">
                <a:sym typeface="Wingdings"/>
              </a:rPr>
              <a:t> </a:t>
            </a:r>
            <a:r>
              <a:rPr lang="fr-FR" sz="2400" dirty="0" smtClean="0">
                <a:sym typeface="Wingdings"/>
              </a:rPr>
              <a:t>e-</a:t>
            </a:r>
          </a:p>
          <a:p>
            <a:endParaRPr lang="fr-FR" sz="2400" dirty="0" smtClean="0"/>
          </a:p>
          <a:p>
            <a:pPr marL="342900" indent="-342900">
              <a:buFontTx/>
              <a:buChar char="-"/>
            </a:pPr>
            <a:r>
              <a:rPr lang="fr-FR" sz="2400" dirty="0" smtClean="0"/>
              <a:t>La réduction se déroule au niveau de la borne &gt;0 (cathode) </a:t>
            </a:r>
            <a:r>
              <a:rPr lang="fr-FR" sz="2400" dirty="0"/>
              <a:t>et la réaction chimique s’y passant est:</a:t>
            </a:r>
          </a:p>
          <a:p>
            <a:r>
              <a:rPr lang="fr-FR" sz="2400" dirty="0" smtClean="0"/>
              <a:t>	MnO</a:t>
            </a:r>
            <a:r>
              <a:rPr lang="fr-FR" sz="2400" baseline="-25000" dirty="0" smtClean="0"/>
              <a:t>2(s) </a:t>
            </a:r>
            <a:r>
              <a:rPr lang="fr-FR" sz="2400" dirty="0" smtClean="0"/>
              <a:t>+ 2H2O</a:t>
            </a:r>
            <a:r>
              <a:rPr lang="fr-FR" sz="2400" baseline="-25000" dirty="0">
                <a:sym typeface="Wingdings"/>
              </a:rPr>
              <a:t>(l</a:t>
            </a:r>
            <a:r>
              <a:rPr lang="fr-FR" sz="2400" baseline="-25000" dirty="0" smtClean="0">
                <a:sym typeface="Wingdings"/>
              </a:rPr>
              <a:t>)</a:t>
            </a:r>
            <a:r>
              <a:rPr lang="fr-FR" sz="2400" dirty="0" smtClean="0">
                <a:sym typeface="Wingdings"/>
              </a:rPr>
              <a:t> </a:t>
            </a:r>
            <a:r>
              <a:rPr lang="fr-FR" sz="2400" dirty="0" smtClean="0"/>
              <a:t>+ 2 e</a:t>
            </a:r>
            <a:r>
              <a:rPr lang="fr-FR" sz="2400" baseline="30000" dirty="0" smtClean="0"/>
              <a:t>-</a:t>
            </a:r>
            <a:r>
              <a:rPr lang="fr-FR" sz="2400" dirty="0" smtClean="0"/>
              <a:t> </a:t>
            </a:r>
            <a:r>
              <a:rPr lang="fr-FR" sz="2400" dirty="0" smtClean="0">
                <a:sym typeface="Wingdings"/>
              </a:rPr>
              <a:t> Mn</a:t>
            </a:r>
            <a:r>
              <a:rPr lang="fr-FR" sz="2400" dirty="0">
                <a:sym typeface="Wingdings"/>
              </a:rPr>
              <a:t>(OH)</a:t>
            </a:r>
            <a:r>
              <a:rPr lang="fr-FR" sz="2400" baseline="-25000" dirty="0">
                <a:sym typeface="Wingdings"/>
              </a:rPr>
              <a:t>2(s)</a:t>
            </a:r>
            <a:r>
              <a:rPr lang="fr-FR" sz="2400" dirty="0">
                <a:sym typeface="Wingdings"/>
              </a:rPr>
              <a:t> </a:t>
            </a:r>
            <a:r>
              <a:rPr lang="fr-FR" sz="2400" baseline="-25000" dirty="0" smtClean="0">
                <a:sym typeface="Wingdings"/>
              </a:rPr>
              <a:t> </a:t>
            </a:r>
            <a:r>
              <a:rPr lang="fr-FR" sz="2400" dirty="0" smtClean="0"/>
              <a:t>+ </a:t>
            </a:r>
            <a:r>
              <a:rPr lang="fr-FR" sz="2400" dirty="0"/>
              <a:t>2OH</a:t>
            </a:r>
            <a:r>
              <a:rPr lang="fr-FR" sz="2400" baseline="30000" dirty="0" smtClean="0"/>
              <a:t>-</a:t>
            </a:r>
            <a:r>
              <a:rPr lang="fr-FR" sz="2400" baseline="-25000" dirty="0" smtClean="0"/>
              <a:t>(</a:t>
            </a:r>
            <a:r>
              <a:rPr lang="fr-FR" sz="2400" baseline="-25000" dirty="0" err="1" smtClean="0"/>
              <a:t>aq</a:t>
            </a:r>
            <a:r>
              <a:rPr lang="fr-FR" sz="2400" baseline="-25000" dirty="0" smtClean="0"/>
              <a:t>)</a:t>
            </a:r>
            <a:r>
              <a:rPr lang="fr-FR" sz="2400" dirty="0" smtClean="0"/>
              <a:t> </a:t>
            </a:r>
            <a:endParaRPr lang="fr-FR" sz="2400" dirty="0"/>
          </a:p>
          <a:p>
            <a:r>
              <a:rPr lang="fr-FR" sz="2400" dirty="0" smtClean="0"/>
              <a:t>	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270933" y="5875871"/>
            <a:ext cx="86868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Les e- libérés par le Zn à la borne &lt;0 circule dans le circuit extérieur et aboutissent à la borne &gt;0 où ils sont captés par le MnO</a:t>
            </a:r>
            <a:r>
              <a:rPr lang="fr-FR" sz="2400" baseline="-25000" dirty="0"/>
              <a:t>2</a:t>
            </a:r>
            <a:endParaRPr lang="fr-FR" sz="2400" dirty="0"/>
          </a:p>
          <a:p>
            <a:endParaRPr lang="fr-FR" sz="24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/>
          <a:srcRect l="21777" r="21333"/>
          <a:stretch/>
        </p:blipFill>
        <p:spPr>
          <a:xfrm>
            <a:off x="457200" y="2163222"/>
            <a:ext cx="1625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Pile alcaline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98134" y="1828798"/>
            <a:ext cx="6959600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Il s’agit donc d’une réaction d’oxydoréduction:</a:t>
            </a:r>
          </a:p>
          <a:p>
            <a:endParaRPr lang="fr-FR" sz="2400" dirty="0"/>
          </a:p>
          <a:p>
            <a:r>
              <a:rPr lang="fr-FR" sz="2400" dirty="0"/>
              <a:t>Zn</a:t>
            </a:r>
            <a:r>
              <a:rPr lang="fr-FR" sz="2400" baseline="-25000" dirty="0"/>
              <a:t>(s) </a:t>
            </a:r>
            <a:r>
              <a:rPr lang="fr-FR" sz="2400" dirty="0" smtClean="0"/>
              <a:t>+</a:t>
            </a:r>
            <a:r>
              <a:rPr lang="fr-FR" sz="2400" baseline="-25000" dirty="0" smtClean="0"/>
              <a:t> </a:t>
            </a:r>
            <a:r>
              <a:rPr lang="fr-FR" sz="2400" dirty="0" smtClean="0"/>
              <a:t>MnO</a:t>
            </a:r>
            <a:r>
              <a:rPr lang="fr-FR" sz="2400" baseline="-25000" dirty="0" smtClean="0"/>
              <a:t>2</a:t>
            </a:r>
            <a:r>
              <a:rPr lang="fr-FR" sz="2400" baseline="-25000" dirty="0"/>
              <a:t>(s) </a:t>
            </a:r>
            <a:r>
              <a:rPr lang="fr-FR" sz="2400" dirty="0"/>
              <a:t>+ 2H2O</a:t>
            </a:r>
            <a:r>
              <a:rPr lang="fr-FR" sz="2400" baseline="-25000" dirty="0">
                <a:sym typeface="Wingdings"/>
              </a:rPr>
              <a:t>(l)</a:t>
            </a:r>
            <a:r>
              <a:rPr lang="fr-FR" sz="2400" dirty="0">
                <a:sym typeface="Wingdings"/>
              </a:rPr>
              <a:t>  </a:t>
            </a:r>
            <a:r>
              <a:rPr lang="fr-FR" sz="2400" dirty="0" smtClean="0">
                <a:sym typeface="Wingdings"/>
              </a:rPr>
              <a:t>     </a:t>
            </a:r>
            <a:r>
              <a:rPr lang="fr-FR" sz="2400" dirty="0">
                <a:sym typeface="Wingdings"/>
              </a:rPr>
              <a:t>Mn(OH)</a:t>
            </a:r>
            <a:r>
              <a:rPr lang="fr-FR" sz="2400" baseline="-25000" dirty="0">
                <a:sym typeface="Wingdings"/>
              </a:rPr>
              <a:t>2(</a:t>
            </a:r>
            <a:r>
              <a:rPr lang="fr-FR" sz="2400" baseline="-25000" dirty="0" smtClean="0">
                <a:sym typeface="Wingdings"/>
              </a:rPr>
              <a:t>s)</a:t>
            </a:r>
            <a:r>
              <a:rPr lang="fr-FR" sz="2400" dirty="0" smtClean="0">
                <a:sym typeface="Wingdings"/>
              </a:rPr>
              <a:t> +   Zn</a:t>
            </a:r>
            <a:r>
              <a:rPr lang="fr-FR" sz="2400" dirty="0">
                <a:sym typeface="Wingdings"/>
              </a:rPr>
              <a:t>(OH)</a:t>
            </a:r>
            <a:r>
              <a:rPr lang="fr-FR" sz="2400" baseline="-25000" dirty="0">
                <a:sym typeface="Wingdings"/>
              </a:rPr>
              <a:t>2(s</a:t>
            </a:r>
            <a:r>
              <a:rPr lang="fr-FR" sz="2400" baseline="-25000" dirty="0" smtClean="0">
                <a:sym typeface="Wingdings"/>
              </a:rPr>
              <a:t>)</a:t>
            </a:r>
            <a:endParaRPr lang="fr-FR" sz="2400" dirty="0">
              <a:sym typeface="Wingdings"/>
            </a:endParaRPr>
          </a:p>
          <a:p>
            <a:r>
              <a:rPr lang="fr-FR" sz="2400" dirty="0" smtClean="0">
                <a:sym typeface="Wingdings"/>
              </a:rPr>
              <a:t> </a:t>
            </a:r>
            <a:endParaRPr lang="fr-FR" sz="2400" baseline="-25000" dirty="0" smtClean="0">
              <a:sym typeface="Wingdings"/>
            </a:endParaRPr>
          </a:p>
          <a:p>
            <a:endParaRPr lang="fr-FR" sz="2400" dirty="0"/>
          </a:p>
          <a:p>
            <a:r>
              <a:rPr lang="fr-FR" sz="2400" dirty="0" smtClean="0"/>
              <a:t>Cette pile développe une </a:t>
            </a:r>
            <a:r>
              <a:rPr lang="fr-FR" sz="2400" dirty="0" err="1" smtClean="0"/>
              <a:t>ddp</a:t>
            </a:r>
            <a:r>
              <a:rPr lang="fr-FR" sz="2400" dirty="0" smtClean="0"/>
              <a:t> d’environ 1,5V</a:t>
            </a:r>
          </a:p>
          <a:p>
            <a:endParaRPr lang="fr-FR" sz="2400" dirty="0"/>
          </a:p>
          <a:p>
            <a:r>
              <a:rPr lang="fr-FR" sz="2400" dirty="0" smtClean="0"/>
              <a:t>Avantages: étanchéités et durée de vie plus longue</a:t>
            </a:r>
          </a:p>
          <a:p>
            <a:endParaRPr lang="fr-FR" sz="2400" dirty="0"/>
          </a:p>
          <a:p>
            <a:r>
              <a:rPr lang="fr-FR" sz="2400" dirty="0" smtClean="0">
                <a:sym typeface="Wingdings"/>
              </a:rPr>
              <a:t>Plusieurs éléments peuvent être associés en série pour augmenter la </a:t>
            </a:r>
            <a:r>
              <a:rPr lang="fr-FR" sz="2400" dirty="0" err="1" smtClean="0">
                <a:sym typeface="Wingdings"/>
              </a:rPr>
              <a:t>ddp</a:t>
            </a:r>
            <a:r>
              <a:rPr lang="fr-FR" sz="2400" dirty="0" smtClean="0">
                <a:sym typeface="Wingdings"/>
              </a:rPr>
              <a:t>.</a:t>
            </a:r>
            <a:r>
              <a:rPr lang="fr-FR" sz="2400" dirty="0" smtClean="0"/>
              <a:t>	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2"/>
          <a:srcRect l="21777" r="21333"/>
          <a:stretch/>
        </p:blipFill>
        <p:spPr>
          <a:xfrm>
            <a:off x="237071" y="2214021"/>
            <a:ext cx="16256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051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Electrolyse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fr-FR" dirty="0" smtClean="0"/>
              <a:t>Cas de réactions d’oxydoréductions non spontanées.</a:t>
            </a:r>
          </a:p>
          <a:p>
            <a:pPr marL="118872" indent="0">
              <a:buNone/>
            </a:pPr>
            <a:endParaRPr lang="fr-FR" dirty="0" smtClean="0"/>
          </a:p>
          <a:p>
            <a:pPr marL="118872" indent="0">
              <a:buNone/>
            </a:pPr>
            <a:r>
              <a:rPr lang="fr-FR" dirty="0" smtClean="0"/>
              <a:t>La réaction nécessite donc un apport extérieur d’énergie </a:t>
            </a:r>
            <a:r>
              <a:rPr lang="fr-FR" dirty="0" smtClean="0">
                <a:sym typeface="Wingdings"/>
              </a:rPr>
              <a:t> générateur</a:t>
            </a:r>
            <a:endParaRPr lang="fr-FR" dirty="0" smtClean="0"/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r>
              <a:rPr lang="fr-FR" dirty="0" smtClean="0"/>
              <a:t>Au cours de l’électrolyse</a:t>
            </a:r>
            <a:r>
              <a:rPr lang="fr-FR" dirty="0"/>
              <a:t> </a:t>
            </a:r>
            <a:r>
              <a:rPr lang="fr-FR" dirty="0" smtClean="0"/>
              <a:t>: </a:t>
            </a:r>
          </a:p>
          <a:p>
            <a:pPr marL="118872" indent="0">
              <a:buNone/>
            </a:pPr>
            <a:r>
              <a:rPr lang="fr-FR" dirty="0" err="1" smtClean="0"/>
              <a:t>Eélec</a:t>
            </a:r>
            <a:r>
              <a:rPr lang="fr-FR" dirty="0" smtClean="0"/>
              <a:t> </a:t>
            </a:r>
            <a:r>
              <a:rPr lang="fr-FR" dirty="0" smtClean="0">
                <a:sym typeface="Wingdings"/>
              </a:rPr>
              <a:t> E </a:t>
            </a:r>
            <a:r>
              <a:rPr lang="fr-FR" dirty="0" err="1" smtClean="0">
                <a:sym typeface="Wingdings"/>
              </a:rPr>
              <a:t>chim</a:t>
            </a:r>
            <a:endParaRPr lang="fr-FR" dirty="0" smtClean="0"/>
          </a:p>
          <a:p>
            <a:pPr marL="118872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499" y="3911600"/>
            <a:ext cx="31115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912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784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Electrolyse</a:t>
            </a:r>
            <a:br>
              <a:rPr lang="fr-FR" dirty="0" smtClean="0"/>
            </a:br>
            <a:r>
              <a:rPr lang="fr-FR" sz="2700" dirty="0"/>
              <a:t>Cas de l’électrolyse du chlorure de cuivre (II) en solution</a:t>
            </a:r>
            <a:br>
              <a:rPr lang="fr-FR" sz="27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sz="3000" dirty="0" smtClean="0">
                <a:sym typeface="Wingdings"/>
              </a:rPr>
              <a:t>Dès le branchement du générateur, un phénomène chimique apparaît à chaque électrode de carbone plongée dans la solution.</a:t>
            </a:r>
          </a:p>
          <a:p>
            <a:pPr algn="just">
              <a:buFont typeface="Wingdings" charset="0"/>
              <a:buChar char="è"/>
            </a:pPr>
            <a:endParaRPr lang="fr-FR" sz="3000" dirty="0" smtClean="0"/>
          </a:p>
        </p:txBody>
      </p:sp>
      <p:pic>
        <p:nvPicPr>
          <p:cNvPr id="4" name="Image 3" descr="IMG_5091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07" t="34815" r="18888" b="13827"/>
          <a:stretch/>
        </p:blipFill>
        <p:spPr>
          <a:xfrm>
            <a:off x="2506136" y="3230035"/>
            <a:ext cx="4453467" cy="352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144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784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Electrolyse</a:t>
            </a:r>
            <a:br>
              <a:rPr lang="fr-FR" dirty="0" smtClean="0"/>
            </a:br>
            <a:r>
              <a:rPr lang="fr-FR" sz="2700" dirty="0"/>
              <a:t>Cas de l’électrolyse du chlorure de cuivre (II) en solution</a:t>
            </a:r>
            <a:br>
              <a:rPr lang="fr-FR" sz="27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4910667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sz="3000" dirty="0" smtClean="0"/>
              <a:t>À l’électrode &gt;0:</a:t>
            </a:r>
            <a:r>
              <a:rPr lang="fr-FR" sz="3000" dirty="0"/>
              <a:t> </a:t>
            </a:r>
            <a:r>
              <a:rPr lang="fr-FR" sz="2800" dirty="0" smtClean="0"/>
              <a:t>R d’oxydation</a:t>
            </a:r>
          </a:p>
          <a:p>
            <a:pPr marL="118872" indent="0" algn="just">
              <a:buNone/>
            </a:pPr>
            <a:endParaRPr lang="fr-FR" sz="3000" dirty="0" smtClean="0"/>
          </a:p>
          <a:p>
            <a:pPr marL="118872" indent="0" algn="just">
              <a:buNone/>
            </a:pPr>
            <a:r>
              <a:rPr lang="fr-FR" sz="3000" dirty="0" smtClean="0"/>
              <a:t>Les ions Cl</a:t>
            </a:r>
            <a:r>
              <a:rPr lang="fr-FR" sz="3000" baseline="30000" dirty="0" smtClean="0"/>
              <a:t>-</a:t>
            </a:r>
            <a:r>
              <a:rPr lang="fr-FR" sz="3000" dirty="0" smtClean="0"/>
              <a:t> de la solution migrent vers cette électrode et arrivés à son contact, il y a libération d’un e-. Les ions </a:t>
            </a:r>
            <a:r>
              <a:rPr lang="fr-FR" sz="3000" dirty="0"/>
              <a:t>Cl</a:t>
            </a:r>
            <a:r>
              <a:rPr lang="fr-FR" sz="3000" baseline="30000" dirty="0"/>
              <a:t>-</a:t>
            </a:r>
            <a:r>
              <a:rPr lang="fr-FR" sz="3000" dirty="0"/>
              <a:t> </a:t>
            </a:r>
            <a:r>
              <a:rPr lang="fr-FR" sz="3000" dirty="0" smtClean="0"/>
              <a:t> se transforment en </a:t>
            </a:r>
            <a:r>
              <a:rPr lang="fr-FR" sz="3000" dirty="0" err="1" smtClean="0"/>
              <a:t>dichlore</a:t>
            </a:r>
            <a:r>
              <a:rPr lang="fr-FR" sz="3000" dirty="0" smtClean="0"/>
              <a:t> gazeux</a:t>
            </a:r>
          </a:p>
          <a:p>
            <a:pPr marL="118872" indent="0" algn="just">
              <a:buNone/>
            </a:pPr>
            <a:endParaRPr lang="fr-FR" sz="3000" dirty="0"/>
          </a:p>
          <a:p>
            <a:pPr marL="118872" indent="0" algn="just">
              <a:buNone/>
            </a:pPr>
            <a:r>
              <a:rPr lang="fr-FR" sz="3000" dirty="0" smtClean="0"/>
              <a:t>2 Cl</a:t>
            </a:r>
            <a:r>
              <a:rPr lang="fr-FR" sz="3000" baseline="30000" dirty="0" smtClean="0"/>
              <a:t>-</a:t>
            </a:r>
            <a:r>
              <a:rPr lang="fr-FR" sz="3000" baseline="-25000" dirty="0" smtClean="0"/>
              <a:t>(</a:t>
            </a:r>
            <a:r>
              <a:rPr lang="fr-FR" sz="3000" baseline="-25000" dirty="0" err="1" smtClean="0"/>
              <a:t>aq</a:t>
            </a:r>
            <a:r>
              <a:rPr lang="fr-FR" sz="3000" baseline="-25000" dirty="0" smtClean="0"/>
              <a:t>) </a:t>
            </a:r>
            <a:r>
              <a:rPr lang="fr-FR" sz="3000" dirty="0" smtClean="0">
                <a:sym typeface="Wingdings"/>
              </a:rPr>
              <a:t> Cl</a:t>
            </a:r>
            <a:r>
              <a:rPr lang="fr-FR" sz="3000" baseline="-25000" dirty="0" smtClean="0">
                <a:sym typeface="Wingdings"/>
              </a:rPr>
              <a:t>2(g) </a:t>
            </a:r>
            <a:r>
              <a:rPr lang="fr-FR" sz="3000" dirty="0" smtClean="0">
                <a:sym typeface="Wingdings"/>
              </a:rPr>
              <a:t>+ 2 e-</a:t>
            </a:r>
            <a:endParaRPr lang="fr-FR" sz="3000" dirty="0"/>
          </a:p>
        </p:txBody>
      </p:sp>
      <p:pic>
        <p:nvPicPr>
          <p:cNvPr id="4" name="Image 3" descr="IMG_509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5" t="53334" r="62593"/>
          <a:stretch/>
        </p:blipFill>
        <p:spPr>
          <a:xfrm>
            <a:off x="5283199" y="1951568"/>
            <a:ext cx="3657601" cy="4702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784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Electrolyse</a:t>
            </a:r>
            <a:br>
              <a:rPr lang="fr-FR" dirty="0" smtClean="0"/>
            </a:br>
            <a:r>
              <a:rPr lang="fr-FR" sz="2700" dirty="0"/>
              <a:t>Cas de l’électrolyse du chlorure de cuivre (II) en solution</a:t>
            </a:r>
            <a:br>
              <a:rPr lang="fr-FR" sz="27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5232399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sz="3000" dirty="0" smtClean="0"/>
              <a:t>À l’électrode &lt;0:</a:t>
            </a:r>
            <a:r>
              <a:rPr lang="fr-FR" sz="3000" dirty="0"/>
              <a:t> </a:t>
            </a:r>
            <a:r>
              <a:rPr lang="fr-FR" sz="2800" dirty="0" smtClean="0"/>
              <a:t>R de réduction</a:t>
            </a:r>
          </a:p>
          <a:p>
            <a:pPr marL="118872" indent="0" algn="just">
              <a:buNone/>
            </a:pPr>
            <a:endParaRPr lang="fr-FR" sz="3000" dirty="0" smtClean="0"/>
          </a:p>
          <a:p>
            <a:pPr marL="118872" indent="0" algn="just">
              <a:buNone/>
            </a:pPr>
            <a:r>
              <a:rPr lang="fr-FR" sz="3000" dirty="0" smtClean="0"/>
              <a:t>Les ions Cu</a:t>
            </a:r>
            <a:r>
              <a:rPr lang="fr-FR" sz="3000" baseline="30000" dirty="0" smtClean="0"/>
              <a:t>2+ </a:t>
            </a:r>
            <a:r>
              <a:rPr lang="fr-FR" sz="3000" dirty="0" smtClean="0"/>
              <a:t>de la solution migrent vers cette électrode et arrivés à son contact, il y a capture de 2e-. Les ions Cu</a:t>
            </a:r>
            <a:r>
              <a:rPr lang="fr-FR" sz="3000" baseline="30000" dirty="0" smtClean="0"/>
              <a:t>2+ </a:t>
            </a:r>
            <a:r>
              <a:rPr lang="fr-FR" sz="3000" dirty="0" smtClean="0"/>
              <a:t>se transforment en cuivre solide qui est rouge.</a:t>
            </a:r>
          </a:p>
          <a:p>
            <a:pPr marL="118872" indent="0" algn="just">
              <a:buNone/>
            </a:pPr>
            <a:endParaRPr lang="fr-FR" sz="3000" dirty="0"/>
          </a:p>
          <a:p>
            <a:pPr marL="118872" indent="0" algn="just">
              <a:buNone/>
            </a:pPr>
            <a:r>
              <a:rPr lang="fr-FR" sz="3000" dirty="0" smtClean="0"/>
              <a:t>Cu</a:t>
            </a:r>
            <a:r>
              <a:rPr lang="fr-FR" sz="3000" baseline="30000" dirty="0" smtClean="0"/>
              <a:t>2+</a:t>
            </a:r>
            <a:r>
              <a:rPr lang="fr-FR" sz="3000" baseline="-25000" dirty="0" smtClean="0"/>
              <a:t>(</a:t>
            </a:r>
            <a:r>
              <a:rPr lang="fr-FR" sz="3000" baseline="-25000" dirty="0" err="1" smtClean="0"/>
              <a:t>aq</a:t>
            </a:r>
            <a:r>
              <a:rPr lang="fr-FR" sz="3000" baseline="-25000" dirty="0" smtClean="0"/>
              <a:t>) </a:t>
            </a:r>
            <a:r>
              <a:rPr lang="fr-FR" sz="3000" dirty="0" smtClean="0"/>
              <a:t>+2 e- </a:t>
            </a:r>
            <a:r>
              <a:rPr lang="fr-FR" sz="3000" dirty="0" smtClean="0">
                <a:sym typeface="Wingdings"/>
              </a:rPr>
              <a:t> Cu</a:t>
            </a:r>
            <a:r>
              <a:rPr lang="fr-FR" sz="3000" baseline="-25000" dirty="0" smtClean="0">
                <a:sym typeface="Wingdings"/>
              </a:rPr>
              <a:t>(s)</a:t>
            </a:r>
            <a:endParaRPr lang="fr-FR" sz="3000" baseline="-25000" dirty="0"/>
          </a:p>
        </p:txBody>
      </p:sp>
      <p:pic>
        <p:nvPicPr>
          <p:cNvPr id="4" name="Image 3" descr="IMG_5092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1" t="51605" r="7593" b="6173"/>
          <a:stretch/>
        </p:blipFill>
        <p:spPr>
          <a:xfrm>
            <a:off x="5960534" y="1845732"/>
            <a:ext cx="2963332" cy="440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07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307845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Electrolyse</a:t>
            </a:r>
            <a:br>
              <a:rPr lang="fr-FR" dirty="0" smtClean="0"/>
            </a:br>
            <a:r>
              <a:rPr lang="fr-FR" sz="2700" dirty="0"/>
              <a:t>Cas de l’électrolyse du chlorure de cuivre (II) en solution</a:t>
            </a:r>
            <a:br>
              <a:rPr lang="fr-FR" sz="2700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 fontScale="92500" lnSpcReduction="10000"/>
          </a:bodyPr>
          <a:lstStyle/>
          <a:p>
            <a:pPr marL="118872" indent="0" algn="just">
              <a:buNone/>
            </a:pPr>
            <a:r>
              <a:rPr lang="fr-FR" sz="3000" dirty="0" smtClean="0"/>
              <a:t>Le bilan de cette réaction d’électrolyse peut s’écrire:</a:t>
            </a:r>
          </a:p>
          <a:p>
            <a:pPr marL="118872" indent="0" algn="just">
              <a:buNone/>
            </a:pPr>
            <a:endParaRPr lang="fr-FR" sz="3000" dirty="0" smtClean="0"/>
          </a:p>
          <a:p>
            <a:pPr marL="118872" indent="0" algn="just">
              <a:buNone/>
            </a:pPr>
            <a:r>
              <a:rPr lang="fr-FR" sz="3000" dirty="0" smtClean="0"/>
              <a:t>R oxydation: 	2 </a:t>
            </a:r>
            <a:r>
              <a:rPr lang="fr-FR" sz="3000" dirty="0"/>
              <a:t>Cl</a:t>
            </a:r>
            <a:r>
              <a:rPr lang="fr-FR" sz="3000" baseline="30000" dirty="0"/>
              <a:t>-</a:t>
            </a:r>
            <a:r>
              <a:rPr lang="fr-FR" sz="3000" baseline="-25000" dirty="0"/>
              <a:t>(</a:t>
            </a:r>
            <a:r>
              <a:rPr lang="fr-FR" sz="3000" baseline="-25000" dirty="0" err="1"/>
              <a:t>aq</a:t>
            </a:r>
            <a:r>
              <a:rPr lang="fr-FR" sz="3000" baseline="-25000" dirty="0"/>
              <a:t>) </a:t>
            </a:r>
            <a:r>
              <a:rPr lang="fr-FR" sz="3000" baseline="-25000" dirty="0" smtClean="0"/>
              <a:t>			</a:t>
            </a:r>
            <a:r>
              <a:rPr lang="fr-FR" sz="3000" dirty="0" smtClean="0">
                <a:sym typeface="Wingdings"/>
              </a:rPr>
              <a:t> 	Cl</a:t>
            </a:r>
            <a:r>
              <a:rPr lang="fr-FR" sz="3000" baseline="-25000" dirty="0" smtClean="0">
                <a:sym typeface="Wingdings"/>
              </a:rPr>
              <a:t>2</a:t>
            </a:r>
            <a:r>
              <a:rPr lang="fr-FR" sz="3000" baseline="-25000" dirty="0">
                <a:sym typeface="Wingdings"/>
              </a:rPr>
              <a:t>(g) </a:t>
            </a:r>
            <a:r>
              <a:rPr lang="fr-FR" sz="3000" baseline="-25000" dirty="0" smtClean="0">
                <a:sym typeface="Wingdings"/>
              </a:rPr>
              <a:t>	</a:t>
            </a:r>
            <a:r>
              <a:rPr lang="fr-FR" sz="3000" dirty="0" smtClean="0">
                <a:sym typeface="Wingdings"/>
              </a:rPr>
              <a:t>+ 	2 </a:t>
            </a:r>
            <a:r>
              <a:rPr lang="fr-FR" sz="3000" dirty="0">
                <a:sym typeface="Wingdings"/>
              </a:rPr>
              <a:t>e</a:t>
            </a:r>
            <a:r>
              <a:rPr lang="fr-FR" sz="3000" dirty="0" smtClean="0">
                <a:sym typeface="Wingdings"/>
              </a:rPr>
              <a:t>-</a:t>
            </a:r>
          </a:p>
          <a:p>
            <a:pPr marL="118872" indent="0" algn="just">
              <a:buNone/>
            </a:pPr>
            <a:r>
              <a:rPr lang="fr-FR" sz="3000" dirty="0" smtClean="0">
                <a:sym typeface="Wingdings"/>
              </a:rPr>
              <a:t>R réduction: 	</a:t>
            </a:r>
            <a:r>
              <a:rPr lang="fr-FR" sz="3000" dirty="0" smtClean="0"/>
              <a:t>Cu</a:t>
            </a:r>
            <a:r>
              <a:rPr lang="fr-FR" sz="3000" baseline="30000" dirty="0" smtClean="0"/>
              <a:t>2</a:t>
            </a:r>
            <a:r>
              <a:rPr lang="fr-FR" sz="3000" baseline="30000" dirty="0"/>
              <a:t>+</a:t>
            </a:r>
            <a:r>
              <a:rPr lang="fr-FR" sz="3000" baseline="-25000" dirty="0"/>
              <a:t>(</a:t>
            </a:r>
            <a:r>
              <a:rPr lang="fr-FR" sz="3000" baseline="-25000" dirty="0" err="1"/>
              <a:t>aq</a:t>
            </a:r>
            <a:r>
              <a:rPr lang="fr-FR" sz="3000" baseline="-25000" dirty="0"/>
              <a:t>) </a:t>
            </a:r>
            <a:r>
              <a:rPr lang="fr-FR" sz="3000" baseline="-25000" dirty="0" smtClean="0"/>
              <a:t>	</a:t>
            </a:r>
            <a:r>
              <a:rPr lang="fr-FR" sz="3000" dirty="0" smtClean="0"/>
              <a:t>+</a:t>
            </a:r>
            <a:r>
              <a:rPr lang="fr-FR" sz="3000" dirty="0"/>
              <a:t>2 e- </a:t>
            </a:r>
            <a:r>
              <a:rPr lang="fr-FR" sz="3000" dirty="0" smtClean="0"/>
              <a:t>	</a:t>
            </a:r>
            <a:r>
              <a:rPr lang="fr-FR" sz="3000" dirty="0" smtClean="0">
                <a:sym typeface="Wingdings"/>
              </a:rPr>
              <a:t> 	Cu</a:t>
            </a:r>
            <a:r>
              <a:rPr lang="fr-FR" sz="3000" baseline="-25000" dirty="0">
                <a:sym typeface="Wingdings"/>
              </a:rPr>
              <a:t>(s)</a:t>
            </a:r>
            <a:endParaRPr lang="fr-FR" sz="3000" baseline="-25000" dirty="0"/>
          </a:p>
          <a:p>
            <a:pPr marL="118872" indent="0" algn="just">
              <a:buNone/>
            </a:pPr>
            <a:r>
              <a:rPr lang="fr-FR" sz="3000" dirty="0" smtClean="0"/>
              <a:t>_______________________________________________</a:t>
            </a:r>
          </a:p>
          <a:p>
            <a:pPr marL="118872" indent="0" algn="just">
              <a:buNone/>
            </a:pPr>
            <a:endParaRPr lang="fr-FR" sz="3000" dirty="0"/>
          </a:p>
          <a:p>
            <a:pPr marL="118872" indent="0" algn="just">
              <a:buNone/>
            </a:pPr>
            <a:r>
              <a:rPr lang="fr-FR" sz="3000" dirty="0" smtClean="0"/>
              <a:t>R d’électrolyse : </a:t>
            </a:r>
            <a:r>
              <a:rPr lang="fr-FR" sz="3000" dirty="0"/>
              <a:t>2 Cl</a:t>
            </a:r>
            <a:r>
              <a:rPr lang="fr-FR" sz="3000" baseline="30000" dirty="0"/>
              <a:t>-</a:t>
            </a:r>
            <a:r>
              <a:rPr lang="fr-FR" sz="3000" baseline="-25000" dirty="0"/>
              <a:t>(</a:t>
            </a:r>
            <a:r>
              <a:rPr lang="fr-FR" sz="3000" baseline="-25000" dirty="0" err="1"/>
              <a:t>aq</a:t>
            </a:r>
            <a:r>
              <a:rPr lang="fr-FR" sz="3000" baseline="-25000" dirty="0"/>
              <a:t>) 		</a:t>
            </a:r>
            <a:r>
              <a:rPr lang="fr-FR" sz="3000" dirty="0" smtClean="0"/>
              <a:t>+ </a:t>
            </a:r>
            <a:r>
              <a:rPr lang="fr-FR" sz="3000" dirty="0"/>
              <a:t>Cu</a:t>
            </a:r>
            <a:r>
              <a:rPr lang="fr-FR" sz="3000" baseline="30000" dirty="0"/>
              <a:t>2+</a:t>
            </a:r>
            <a:r>
              <a:rPr lang="fr-FR" sz="3000" baseline="-25000" dirty="0"/>
              <a:t>(</a:t>
            </a:r>
            <a:r>
              <a:rPr lang="fr-FR" sz="3000" baseline="-25000" dirty="0" err="1"/>
              <a:t>aq</a:t>
            </a:r>
            <a:r>
              <a:rPr lang="fr-FR" sz="3000" baseline="-25000" dirty="0"/>
              <a:t>) </a:t>
            </a:r>
            <a:r>
              <a:rPr lang="fr-FR" sz="3000" dirty="0" smtClean="0">
                <a:sym typeface="Wingdings"/>
              </a:rPr>
              <a:t> </a:t>
            </a:r>
            <a:r>
              <a:rPr lang="fr-FR" sz="3000" dirty="0">
                <a:sym typeface="Wingdings"/>
              </a:rPr>
              <a:t>	Cl</a:t>
            </a:r>
            <a:r>
              <a:rPr lang="fr-FR" sz="3000" baseline="-25000" dirty="0">
                <a:sym typeface="Wingdings"/>
              </a:rPr>
              <a:t>2(g) 	</a:t>
            </a:r>
            <a:r>
              <a:rPr lang="fr-FR" sz="3000" dirty="0">
                <a:sym typeface="Wingdings"/>
              </a:rPr>
              <a:t>+ 	Cu</a:t>
            </a:r>
            <a:r>
              <a:rPr lang="fr-FR" sz="3000" baseline="-25000" dirty="0">
                <a:sym typeface="Wingdings"/>
              </a:rPr>
              <a:t>(s)</a:t>
            </a:r>
            <a:endParaRPr lang="fr-FR" sz="3000" dirty="0"/>
          </a:p>
          <a:p>
            <a:pPr marL="118872" indent="0" algn="just">
              <a:buNone/>
            </a:pPr>
            <a:endParaRPr lang="fr-FR" sz="3000" dirty="0"/>
          </a:p>
          <a:p>
            <a:pPr marL="118872" indent="0" algn="just">
              <a:buNone/>
            </a:pPr>
            <a:endParaRPr lang="fr-FR" sz="3000" dirty="0" smtClean="0"/>
          </a:p>
          <a:p>
            <a:pPr marL="118872" indent="0" algn="just">
              <a:buNone/>
            </a:pPr>
            <a:endParaRPr lang="fr-FR" sz="3000" dirty="0"/>
          </a:p>
          <a:p>
            <a:pPr marL="118872" indent="0" algn="just">
              <a:buNone/>
            </a:pPr>
            <a:r>
              <a:rPr lang="fr-FR" sz="3000" dirty="0" smtClean="0"/>
              <a:t>Il y a donc dégagement de </a:t>
            </a:r>
            <a:r>
              <a:rPr lang="fr-FR" sz="3000" dirty="0" err="1" smtClean="0"/>
              <a:t>dichlore</a:t>
            </a:r>
            <a:r>
              <a:rPr lang="fr-FR" sz="3000" dirty="0" smtClean="0"/>
              <a:t> et production de cuivre solide rouge</a:t>
            </a:r>
          </a:p>
        </p:txBody>
      </p:sp>
    </p:spTree>
    <p:extLst>
      <p:ext uri="{BB962C8B-B14F-4D97-AF65-F5344CB8AC3E}">
        <p14:creationId xmlns:p14="http://schemas.microsoft.com/office/powerpoint/2010/main" val="1224211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Galvanoplastie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fr-FR" dirty="0" smtClean="0"/>
              <a:t>Application de l’électrolyse.</a:t>
            </a:r>
          </a:p>
          <a:p>
            <a:pPr marL="118872" indent="0">
              <a:buNone/>
            </a:pPr>
            <a:endParaRPr lang="fr-FR" dirty="0" smtClean="0"/>
          </a:p>
          <a:p>
            <a:pPr marL="118872" indent="0">
              <a:buNone/>
            </a:pPr>
            <a:r>
              <a:rPr lang="fr-FR" dirty="0" smtClean="0"/>
              <a:t>Processus permettant de déposer sur un support donnée une fine couche métallique.</a:t>
            </a:r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r>
              <a:rPr lang="fr-FR" dirty="0" smtClean="0"/>
              <a:t>	</a:t>
            </a:r>
            <a:r>
              <a:rPr lang="fr-FR" sz="2800" dirty="0"/>
              <a:t>C</a:t>
            </a:r>
            <a:r>
              <a:rPr lang="fr-FR" sz="2800" dirty="0" smtClean="0"/>
              <a:t>ette couche métallique peut avoir plusieurs rôles:</a:t>
            </a:r>
          </a:p>
          <a:p>
            <a:pPr marL="118872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- Protection</a:t>
            </a:r>
          </a:p>
          <a:p>
            <a:pPr marL="118872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- Décoration</a:t>
            </a:r>
          </a:p>
          <a:p>
            <a:pPr marL="118872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- Amélioration des contacts électroniques</a:t>
            </a:r>
          </a:p>
          <a:p>
            <a:pPr marL="118872" indent="0">
              <a:buNone/>
            </a:pPr>
            <a:r>
              <a:rPr lang="fr-FR" sz="2800" dirty="0"/>
              <a:t>	</a:t>
            </a:r>
            <a:r>
              <a:rPr lang="fr-FR" sz="2800" dirty="0" smtClean="0"/>
              <a:t>	- …</a:t>
            </a:r>
          </a:p>
          <a:p>
            <a:pPr marL="118872" indent="0">
              <a:buNone/>
            </a:pPr>
            <a:endParaRPr lang="fr-FR" sz="2800" dirty="0"/>
          </a:p>
        </p:txBody>
      </p:sp>
      <p:sp>
        <p:nvSpPr>
          <p:cNvPr id="5" name="ZoneTexte 4"/>
          <p:cNvSpPr txBox="1"/>
          <p:nvPr/>
        </p:nvSpPr>
        <p:spPr>
          <a:xfrm>
            <a:off x="4114797" y="1066801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hlinkClick r:id="rId2"/>
              </a:rPr>
              <a:t>https://www.youtube.com/watch?v=</a:t>
            </a:r>
            <a:r>
              <a:rPr lang="fr-FR" dirty="0" smtClean="0">
                <a:hlinkClick r:id="rId2"/>
              </a:rPr>
              <a:t>hNtaeRbhRYk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8123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Galvanoplastie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r>
              <a:rPr lang="fr-FR" dirty="0" smtClean="0"/>
              <a:t>Fonctionnement : </a:t>
            </a:r>
          </a:p>
          <a:p>
            <a:pPr marL="118872" indent="0" algn="just">
              <a:buNone/>
            </a:pPr>
            <a:endParaRPr lang="fr-FR" sz="2800" dirty="0" smtClean="0"/>
          </a:p>
          <a:p>
            <a:pPr marL="118872" indent="0" algn="just">
              <a:buNone/>
            </a:pPr>
            <a:r>
              <a:rPr lang="fr-FR" sz="2800" dirty="0" smtClean="0"/>
              <a:t>L’objet à recouvrir est relié à l’électrode &lt;0 d’une cuve à électrolyse et plonge dans une solution d’un sel du métal à déposer</a:t>
            </a:r>
          </a:p>
          <a:p>
            <a:pPr marL="118872" indent="0" algn="just">
              <a:buNone/>
            </a:pPr>
            <a:endParaRPr lang="fr-FR" sz="2800" dirty="0"/>
          </a:p>
          <a:p>
            <a:pPr marL="118872" indent="0" algn="just">
              <a:buNone/>
            </a:pPr>
            <a:r>
              <a:rPr lang="fr-FR" sz="2800" dirty="0" smtClean="0"/>
              <a:t>L’électrode&gt;0 est constituée soit du métal à déposer, soit de graphite (ou un autre matériau conducteur)</a:t>
            </a:r>
          </a:p>
          <a:p>
            <a:pPr marL="118872" indent="0" algn="just">
              <a:buNone/>
            </a:pP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2328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Commençons par un exemple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75191"/>
            <a:ext cx="9143999" cy="4625609"/>
          </a:xfrm>
        </p:spPr>
        <p:txBody>
          <a:bodyPr/>
          <a:lstStyle/>
          <a:p>
            <a:pPr marL="118872" indent="0">
              <a:buNone/>
            </a:pPr>
            <a:r>
              <a:rPr lang="fr-FR" dirty="0">
                <a:hlinkClick r:id="rId2"/>
              </a:rPr>
              <a:t>https://www.youtube.com/watch?v=</a:t>
            </a:r>
            <a:r>
              <a:rPr lang="fr-FR" dirty="0" smtClean="0">
                <a:hlinkClick r:id="rId2"/>
              </a:rPr>
              <a:t>O50sHIoTuBA</a:t>
            </a:r>
            <a:endParaRPr lang="fr-FR" dirty="0" smtClean="0"/>
          </a:p>
          <a:p>
            <a:pPr marL="118872" indent="0">
              <a:buNone/>
            </a:pPr>
            <a:endParaRPr lang="fr-FR" dirty="0"/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Quels sont les réactifs?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Quels sont les produits formés?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Qu’observes-tu?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De quel type d’échange s’agit-il?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Comment appelle-t-on les réactifs et les 			produits dans ce type de réaction?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Comment s’appelle ce type de réaction?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791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Galvanoplastie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3600" dirty="0" smtClean="0"/>
              <a:t>Cas de la fabrication d’acier galvanisé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/>
          </a:bodyPr>
          <a:lstStyle/>
          <a:p>
            <a:pPr algn="just"/>
            <a:r>
              <a:rPr lang="fr-FR" sz="2800" dirty="0" smtClean="0"/>
              <a:t> </a:t>
            </a:r>
            <a:r>
              <a:rPr lang="fr-FR" sz="2800" dirty="0"/>
              <a:t>Électrode</a:t>
            </a:r>
            <a:r>
              <a:rPr lang="fr-FR" sz="2800" dirty="0" smtClean="0"/>
              <a:t> </a:t>
            </a:r>
            <a:r>
              <a:rPr lang="fr-FR" sz="2800" dirty="0"/>
              <a:t>&lt;</a:t>
            </a:r>
            <a:r>
              <a:rPr lang="fr-FR" sz="2800" dirty="0" smtClean="0"/>
              <a:t>0 : L’acier que l’on veut recouvrir de Zn</a:t>
            </a:r>
          </a:p>
          <a:p>
            <a:pPr marL="118872" indent="0" algn="just">
              <a:buNone/>
            </a:pPr>
            <a:endParaRPr lang="fr-FR" sz="2800" dirty="0" smtClean="0"/>
          </a:p>
          <a:p>
            <a:pPr algn="just"/>
            <a:r>
              <a:rPr lang="fr-FR" sz="2800" dirty="0" smtClean="0"/>
              <a:t>Électrode &gt;0 : Pb </a:t>
            </a:r>
          </a:p>
          <a:p>
            <a:pPr marL="118872" indent="0" algn="just">
              <a:buNone/>
            </a:pPr>
            <a:endParaRPr lang="fr-FR" sz="2800" dirty="0" smtClean="0"/>
          </a:p>
          <a:p>
            <a:pPr algn="just"/>
            <a:r>
              <a:rPr lang="fr-FR" sz="2800" dirty="0" smtClean="0"/>
              <a:t>Électrolyte : ZnSO4 en solution dans de l’eau</a:t>
            </a:r>
          </a:p>
          <a:p>
            <a:pPr marL="118872" indent="0" algn="just">
              <a:buNone/>
            </a:pPr>
            <a:r>
              <a:rPr lang="fr-FR" sz="2000" dirty="0" smtClean="0"/>
              <a:t>	</a:t>
            </a:r>
          </a:p>
          <a:p>
            <a:pPr marL="118872" indent="0" algn="just">
              <a:buNone/>
            </a:pPr>
            <a:r>
              <a:rPr lang="fr-FR" sz="2000" dirty="0"/>
              <a:t>	</a:t>
            </a:r>
            <a:r>
              <a:rPr lang="fr-FR" sz="2000" dirty="0" smtClean="0"/>
              <a:t>solution </a:t>
            </a:r>
            <a:r>
              <a:rPr lang="fr-FR" sz="2000" dirty="0"/>
              <a:t>dans lesquelles </a:t>
            </a:r>
            <a:endParaRPr lang="fr-FR" sz="2000" dirty="0" smtClean="0"/>
          </a:p>
          <a:p>
            <a:pPr marL="118872" indent="0" algn="just">
              <a:buNone/>
            </a:pPr>
            <a:r>
              <a:rPr lang="fr-FR" sz="2000" dirty="0" smtClean="0"/>
              <a:t>	baignent </a:t>
            </a:r>
            <a:r>
              <a:rPr lang="fr-FR" sz="2000" dirty="0"/>
              <a:t>les </a:t>
            </a:r>
            <a:r>
              <a:rPr lang="fr-FR" sz="2000" dirty="0" smtClean="0"/>
              <a:t>électrodes </a:t>
            </a:r>
            <a:endParaRPr lang="fr-FR" sz="2000" dirty="0"/>
          </a:p>
          <a:p>
            <a:pPr marL="118872" indent="0" algn="just">
              <a:buNone/>
            </a:pPr>
            <a:endParaRPr lang="fr-FR" sz="2800" dirty="0"/>
          </a:p>
        </p:txBody>
      </p:sp>
      <p:pic>
        <p:nvPicPr>
          <p:cNvPr id="4" name="Image 3" descr="IMG_509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8" t="29832" r="14260" b="32389"/>
          <a:stretch/>
        </p:blipFill>
        <p:spPr>
          <a:xfrm>
            <a:off x="3759199" y="4161368"/>
            <a:ext cx="5266267" cy="2590799"/>
          </a:xfrm>
          <a:prstGeom prst="rect">
            <a:avLst/>
          </a:prstGeom>
        </p:spPr>
      </p:pic>
      <p:sp>
        <p:nvSpPr>
          <p:cNvPr id="5" name="Flèche à angle droit 4"/>
          <p:cNvSpPr/>
          <p:nvPr/>
        </p:nvSpPr>
        <p:spPr>
          <a:xfrm rot="5400000">
            <a:off x="457200" y="4064003"/>
            <a:ext cx="575736" cy="338666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540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Galvanoplastie</a:t>
            </a:r>
            <a:br>
              <a:rPr lang="fr-FR" dirty="0" smtClean="0"/>
            </a:br>
            <a:r>
              <a:rPr lang="fr-FR" dirty="0" smtClean="0"/>
              <a:t>	</a:t>
            </a:r>
            <a:r>
              <a:rPr lang="fr-FR" sz="3600" dirty="0" smtClean="0"/>
              <a:t>Cas de la fabrication d’acier galvanisé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598083"/>
            <a:ext cx="9143999" cy="5154084"/>
          </a:xfrm>
        </p:spPr>
        <p:txBody>
          <a:bodyPr>
            <a:normAutofit fontScale="92500"/>
          </a:bodyPr>
          <a:lstStyle/>
          <a:p>
            <a:pPr marL="118872" indent="0" algn="just">
              <a:buNone/>
            </a:pPr>
            <a:r>
              <a:rPr lang="fr-FR" sz="2800" dirty="0" smtClean="0"/>
              <a:t>Réactifs réagissant : </a:t>
            </a:r>
            <a:r>
              <a:rPr lang="fr-FR" sz="2800" dirty="0">
                <a:sym typeface="Wingdings"/>
              </a:rPr>
              <a:t>Zn</a:t>
            </a:r>
            <a:r>
              <a:rPr lang="fr-FR" sz="2800" baseline="-25000" dirty="0">
                <a:sym typeface="Wingdings"/>
              </a:rPr>
              <a:t>(</a:t>
            </a:r>
            <a:r>
              <a:rPr lang="fr-FR" sz="2800" baseline="-25000" dirty="0" err="1"/>
              <a:t>aq</a:t>
            </a:r>
            <a:r>
              <a:rPr lang="fr-FR" sz="2800" baseline="-25000" dirty="0"/>
              <a:t>) </a:t>
            </a:r>
            <a:r>
              <a:rPr lang="fr-FR" sz="2800" baseline="30000" dirty="0"/>
              <a:t>2+</a:t>
            </a:r>
            <a:r>
              <a:rPr lang="fr-FR" sz="2800" dirty="0"/>
              <a:t> </a:t>
            </a:r>
            <a:r>
              <a:rPr lang="fr-FR" sz="2800" dirty="0" smtClean="0"/>
              <a:t>et H</a:t>
            </a:r>
            <a:r>
              <a:rPr lang="fr-FR" sz="2800" baseline="-25000" dirty="0" smtClean="0"/>
              <a:t>2</a:t>
            </a:r>
            <a:r>
              <a:rPr lang="fr-FR" sz="2800" dirty="0" smtClean="0"/>
              <a:t>O</a:t>
            </a:r>
            <a:r>
              <a:rPr lang="fr-FR" sz="2800" baseline="-25000" dirty="0" smtClean="0"/>
              <a:t>(l)</a:t>
            </a:r>
          </a:p>
          <a:p>
            <a:pPr marL="118872" indent="0" algn="just">
              <a:buNone/>
            </a:pPr>
            <a:endParaRPr lang="fr-FR" sz="2000" baseline="-25000" dirty="0" smtClean="0"/>
          </a:p>
          <a:p>
            <a:pPr marL="118872" indent="0" algn="just">
              <a:buNone/>
            </a:pPr>
            <a:endParaRPr lang="fr-FR" sz="2000" baseline="-25000" dirty="0" smtClean="0"/>
          </a:p>
          <a:p>
            <a:pPr marL="118872" indent="0" algn="just">
              <a:buNone/>
            </a:pPr>
            <a:endParaRPr lang="fr-FR" sz="2800" baseline="-25000" dirty="0" smtClean="0"/>
          </a:p>
          <a:p>
            <a:pPr marL="118872" indent="0" algn="just">
              <a:buNone/>
            </a:pPr>
            <a:r>
              <a:rPr lang="fr-FR" sz="2800" dirty="0" smtClean="0"/>
              <a:t>À l’électrode &lt;0 </a:t>
            </a:r>
            <a:r>
              <a:rPr lang="fr-FR" sz="2800" dirty="0">
                <a:sym typeface="Wingdings"/>
              </a:rPr>
              <a:t>(</a:t>
            </a:r>
            <a:r>
              <a:rPr lang="fr-FR" sz="2800" dirty="0" smtClean="0">
                <a:sym typeface="Wingdings"/>
              </a:rPr>
              <a:t>réaction de réduction):</a:t>
            </a:r>
          </a:p>
          <a:p>
            <a:pPr marL="118872" indent="0" algn="just">
              <a:buNone/>
            </a:pPr>
            <a:r>
              <a:rPr lang="fr-FR" sz="2800" dirty="0">
                <a:sym typeface="Wingdings"/>
              </a:rPr>
              <a:t>	</a:t>
            </a:r>
            <a:r>
              <a:rPr lang="fr-FR" sz="2800" dirty="0" smtClean="0">
                <a:solidFill>
                  <a:srgbClr val="D9253E"/>
                </a:solidFill>
                <a:sym typeface="Wingdings"/>
              </a:rPr>
              <a:t>(</a:t>
            </a:r>
            <a:r>
              <a:rPr lang="fr-FR" sz="2800" dirty="0" smtClean="0">
                <a:sym typeface="Wingdings"/>
              </a:rPr>
              <a:t>Zn</a:t>
            </a:r>
            <a:r>
              <a:rPr lang="fr-FR" sz="2800" baseline="-25000" dirty="0" smtClean="0">
                <a:sym typeface="Wingdings"/>
              </a:rPr>
              <a:t>(</a:t>
            </a:r>
            <a:r>
              <a:rPr lang="fr-FR" sz="2800" baseline="-25000" dirty="0" err="1" smtClean="0"/>
              <a:t>aq</a:t>
            </a:r>
            <a:r>
              <a:rPr lang="fr-FR" sz="2800" baseline="-25000" dirty="0"/>
              <a:t>) </a:t>
            </a:r>
            <a:r>
              <a:rPr lang="fr-FR" sz="2800" baseline="30000" dirty="0" smtClean="0"/>
              <a:t>2+</a:t>
            </a:r>
            <a:r>
              <a:rPr lang="fr-FR" sz="2800" dirty="0" smtClean="0"/>
              <a:t> + 2 e- 	</a:t>
            </a:r>
            <a:r>
              <a:rPr lang="fr-FR" sz="2800" dirty="0" smtClean="0">
                <a:sym typeface="Wingdings"/>
              </a:rPr>
              <a:t></a:t>
            </a:r>
            <a:r>
              <a:rPr lang="fr-FR" sz="2800" dirty="0" smtClean="0"/>
              <a:t> 	Zn</a:t>
            </a:r>
            <a:r>
              <a:rPr lang="fr-FR" sz="2800" baseline="-25000" dirty="0" smtClean="0"/>
              <a:t>(s)				</a:t>
            </a:r>
            <a:r>
              <a:rPr lang="fr-FR" sz="2800" dirty="0" smtClean="0">
                <a:solidFill>
                  <a:srgbClr val="D9253E"/>
                </a:solidFill>
              </a:rPr>
              <a:t>) * 2</a:t>
            </a:r>
            <a:endParaRPr lang="fr-FR" sz="2800" dirty="0" smtClean="0"/>
          </a:p>
          <a:p>
            <a:pPr marL="118872" indent="0" algn="just">
              <a:buNone/>
            </a:pPr>
            <a:endParaRPr lang="fr-FR" sz="2800" dirty="0"/>
          </a:p>
          <a:p>
            <a:pPr marL="118872" indent="0" algn="just">
              <a:buNone/>
            </a:pPr>
            <a:r>
              <a:rPr lang="fr-FR" sz="2800" dirty="0" smtClean="0"/>
              <a:t>À l’électrode &gt;0 (réaction d’oxydation):</a:t>
            </a:r>
          </a:p>
          <a:p>
            <a:pPr marL="118872" indent="0" algn="just">
              <a:buNone/>
            </a:pPr>
            <a:r>
              <a:rPr lang="fr-FR" sz="2800" dirty="0"/>
              <a:t>	H</a:t>
            </a:r>
            <a:r>
              <a:rPr lang="fr-FR" sz="2800" baseline="-25000" dirty="0"/>
              <a:t>2</a:t>
            </a:r>
            <a:r>
              <a:rPr lang="fr-FR" sz="2800" dirty="0"/>
              <a:t>O</a:t>
            </a:r>
            <a:r>
              <a:rPr lang="fr-FR" sz="2800" baseline="-25000" dirty="0"/>
              <a:t>(l</a:t>
            </a:r>
            <a:r>
              <a:rPr lang="fr-FR" sz="2800" baseline="-25000" dirty="0" smtClean="0"/>
              <a:t>)</a:t>
            </a:r>
            <a:r>
              <a:rPr lang="fr-FR" sz="2800" dirty="0" smtClean="0"/>
              <a:t>			</a:t>
            </a:r>
            <a:r>
              <a:rPr lang="fr-FR" sz="2800" dirty="0" smtClean="0">
                <a:sym typeface="Wingdings"/>
              </a:rPr>
              <a:t>	4H+</a:t>
            </a:r>
            <a:r>
              <a:rPr lang="fr-FR" sz="2800" baseline="-25000" dirty="0" smtClean="0"/>
              <a:t>(</a:t>
            </a:r>
            <a:r>
              <a:rPr lang="fr-FR" sz="2800" baseline="-25000" dirty="0" err="1" smtClean="0"/>
              <a:t>aq</a:t>
            </a:r>
            <a:r>
              <a:rPr lang="fr-FR" sz="2800" baseline="-25000" dirty="0" smtClean="0"/>
              <a:t>)</a:t>
            </a:r>
            <a:r>
              <a:rPr lang="fr-FR" sz="2800" dirty="0" smtClean="0"/>
              <a:t> 	+ O2</a:t>
            </a:r>
            <a:r>
              <a:rPr lang="fr-FR" sz="2800" baseline="-25000" dirty="0" smtClean="0"/>
              <a:t>(g) 	</a:t>
            </a:r>
            <a:r>
              <a:rPr lang="fr-FR" sz="2800" dirty="0" smtClean="0"/>
              <a:t>+ 4 </a:t>
            </a:r>
            <a:r>
              <a:rPr lang="fr-FR" sz="2800" dirty="0"/>
              <a:t>e- </a:t>
            </a:r>
          </a:p>
          <a:p>
            <a:pPr marL="118872" indent="0" algn="just">
              <a:buNone/>
            </a:pPr>
            <a:r>
              <a:rPr lang="fr-FR" sz="2800" dirty="0" smtClean="0"/>
              <a:t>_______________________________________________________</a:t>
            </a:r>
            <a:endParaRPr lang="fr-FR" sz="2800" dirty="0"/>
          </a:p>
          <a:p>
            <a:pPr marL="118872" indent="0" algn="just">
              <a:buNone/>
            </a:pPr>
            <a:endParaRPr lang="fr-FR" sz="2800" dirty="0" smtClean="0"/>
          </a:p>
          <a:p>
            <a:pPr marL="118872" indent="0" algn="just">
              <a:buNone/>
            </a:pPr>
            <a:r>
              <a:rPr lang="fr-FR" sz="2800" dirty="0" smtClean="0"/>
              <a:t>Équation d’électrolyse :</a:t>
            </a:r>
          </a:p>
          <a:p>
            <a:pPr marL="118872" indent="0" algn="just">
              <a:buNone/>
            </a:pPr>
            <a:endParaRPr lang="fr-FR" sz="2800" baseline="30000" dirty="0" smtClean="0"/>
          </a:p>
          <a:p>
            <a:pPr marL="118872" indent="0" algn="ctr">
              <a:buNone/>
            </a:pPr>
            <a:r>
              <a:rPr lang="fr-FR" sz="2800" dirty="0"/>
              <a:t>H</a:t>
            </a:r>
            <a:r>
              <a:rPr lang="fr-FR" sz="2800" baseline="-25000" dirty="0"/>
              <a:t>2</a:t>
            </a:r>
            <a:r>
              <a:rPr lang="fr-FR" sz="2800" dirty="0"/>
              <a:t>O</a:t>
            </a:r>
            <a:r>
              <a:rPr lang="fr-FR" sz="2800" baseline="-25000" dirty="0"/>
              <a:t>(l</a:t>
            </a:r>
            <a:r>
              <a:rPr lang="fr-FR" sz="2800" baseline="-25000" dirty="0" smtClean="0"/>
              <a:t>) </a:t>
            </a:r>
            <a:r>
              <a:rPr lang="fr-FR" sz="2800" dirty="0" smtClean="0"/>
              <a:t>+ 	2 </a:t>
            </a:r>
            <a:r>
              <a:rPr lang="fr-FR" sz="2800" dirty="0">
                <a:sym typeface="Wingdings"/>
              </a:rPr>
              <a:t>Zn</a:t>
            </a:r>
            <a:r>
              <a:rPr lang="fr-FR" sz="2800" baseline="-25000" dirty="0">
                <a:sym typeface="Wingdings"/>
              </a:rPr>
              <a:t>(</a:t>
            </a:r>
            <a:r>
              <a:rPr lang="fr-FR" sz="2800" baseline="-25000" dirty="0" err="1"/>
              <a:t>aq</a:t>
            </a:r>
            <a:r>
              <a:rPr lang="fr-FR" sz="2800" baseline="-25000" dirty="0"/>
              <a:t>) </a:t>
            </a:r>
            <a:r>
              <a:rPr lang="fr-FR" sz="2800" baseline="30000" dirty="0"/>
              <a:t>2+</a:t>
            </a:r>
            <a:r>
              <a:rPr lang="fr-FR" sz="2800" dirty="0"/>
              <a:t> 	</a:t>
            </a:r>
            <a:r>
              <a:rPr lang="fr-FR" sz="2800" dirty="0" smtClean="0">
                <a:sym typeface="Wingdings"/>
              </a:rPr>
              <a:t></a:t>
            </a:r>
            <a:r>
              <a:rPr lang="fr-FR" sz="2800" dirty="0">
                <a:sym typeface="Wingdings"/>
              </a:rPr>
              <a:t>4H+</a:t>
            </a:r>
            <a:r>
              <a:rPr lang="fr-FR" sz="2800" baseline="-25000" dirty="0"/>
              <a:t>(</a:t>
            </a:r>
            <a:r>
              <a:rPr lang="fr-FR" sz="2800" baseline="-25000" dirty="0" err="1"/>
              <a:t>aq</a:t>
            </a:r>
            <a:r>
              <a:rPr lang="fr-FR" sz="2800" baseline="-25000" dirty="0"/>
              <a:t>)</a:t>
            </a:r>
            <a:r>
              <a:rPr lang="fr-FR" sz="2800" dirty="0"/>
              <a:t> + O2</a:t>
            </a:r>
            <a:r>
              <a:rPr lang="fr-FR" sz="2800" baseline="-25000" dirty="0"/>
              <a:t>(g) </a:t>
            </a:r>
            <a:r>
              <a:rPr lang="fr-FR" sz="2800" dirty="0"/>
              <a:t>+ </a:t>
            </a:r>
            <a:r>
              <a:rPr lang="fr-FR" sz="2800" dirty="0" smtClean="0"/>
              <a:t>2 </a:t>
            </a:r>
            <a:r>
              <a:rPr lang="fr-FR" sz="2800" dirty="0"/>
              <a:t>Zn</a:t>
            </a:r>
            <a:r>
              <a:rPr lang="fr-FR" sz="2800" baseline="-25000" dirty="0"/>
              <a:t>(s</a:t>
            </a:r>
            <a:r>
              <a:rPr lang="fr-FR" sz="2800" baseline="-25000" dirty="0" smtClean="0"/>
              <a:t>)</a:t>
            </a:r>
            <a:endParaRPr lang="fr-FR" sz="28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114918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Exercices p 161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9333" y="1574801"/>
            <a:ext cx="8822267" cy="5164666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i="1" dirty="0" smtClean="0">
                <a:solidFill>
                  <a:srgbClr val="660066"/>
                </a:solidFill>
                <a:sym typeface="Wingdings"/>
              </a:rPr>
              <a:t> Un solutionnaire sera disponible sous peu sur GPH projets - 6</a:t>
            </a:r>
            <a:r>
              <a:rPr lang="fr-FR" i="1" baseline="30000" dirty="0" smtClean="0">
                <a:solidFill>
                  <a:srgbClr val="660066"/>
                </a:solidFill>
                <a:sym typeface="Wingdings"/>
              </a:rPr>
              <a:t>ème</a:t>
            </a:r>
            <a:r>
              <a:rPr lang="fr-FR" i="1" dirty="0" smtClean="0">
                <a:solidFill>
                  <a:srgbClr val="660066"/>
                </a:solidFill>
                <a:sym typeface="Wingdings"/>
              </a:rPr>
              <a:t> </a:t>
            </a:r>
            <a:r>
              <a:rPr lang="fr-FR" i="1" dirty="0" err="1" smtClean="0">
                <a:solidFill>
                  <a:srgbClr val="660066"/>
                </a:solidFill>
                <a:sym typeface="Wingdings"/>
              </a:rPr>
              <a:t>sc</a:t>
            </a:r>
            <a:r>
              <a:rPr lang="fr-FR" i="1" dirty="0" smtClean="0">
                <a:solidFill>
                  <a:srgbClr val="660066"/>
                </a:solidFill>
                <a:sym typeface="Wingdings"/>
              </a:rPr>
              <a:t> de base - chimie</a:t>
            </a:r>
            <a:endParaRPr lang="fr-FR" i="1" dirty="0" smtClean="0">
              <a:solidFill>
                <a:srgbClr val="66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9949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dirty="0" smtClean="0"/>
              <a:t>Commençons par un exemple </a:t>
            </a:r>
            <a:br>
              <a:rPr lang="fr-FR" dirty="0" smtClean="0"/>
            </a:br>
            <a:r>
              <a:rPr lang="fr-FR" dirty="0" smtClean="0">
                <a:sym typeface="Wingdings"/>
              </a:rPr>
              <a:t></a:t>
            </a:r>
            <a:r>
              <a:rPr lang="fr-FR" dirty="0" smtClean="0"/>
              <a:t> Formalisation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775191"/>
            <a:ext cx="9143999" cy="5082809"/>
          </a:xfrm>
        </p:spPr>
        <p:txBody>
          <a:bodyPr/>
          <a:lstStyle/>
          <a:p>
            <a:pPr marL="118872" indent="0">
              <a:buNone/>
            </a:pPr>
            <a:r>
              <a:rPr lang="fr-FR" dirty="0" smtClean="0"/>
              <a:t>Réactifs: 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Cu</a:t>
            </a:r>
            <a:r>
              <a:rPr lang="fr-FR" baseline="30000" dirty="0" smtClean="0"/>
              <a:t>2+ </a:t>
            </a:r>
            <a:r>
              <a:rPr lang="fr-FR" dirty="0" smtClean="0"/>
              <a:t>en solution 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Fe solide</a:t>
            </a:r>
          </a:p>
          <a:p>
            <a:pPr marL="118872" indent="0">
              <a:buNone/>
            </a:pPr>
            <a:endParaRPr lang="fr-FR" dirty="0" smtClean="0"/>
          </a:p>
          <a:p>
            <a:pPr marL="118872" indent="0">
              <a:buNone/>
            </a:pPr>
            <a:r>
              <a:rPr lang="fr-FR" dirty="0" smtClean="0"/>
              <a:t>Produits: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Cu solide</a:t>
            </a:r>
          </a:p>
          <a:p>
            <a:pPr marL="118872" indent="0">
              <a:buNone/>
            </a:pPr>
            <a:r>
              <a:rPr lang="fr-FR" dirty="0"/>
              <a:t>	</a:t>
            </a:r>
            <a:r>
              <a:rPr lang="fr-FR" dirty="0" smtClean="0"/>
              <a:t>- Fe</a:t>
            </a:r>
            <a:r>
              <a:rPr lang="fr-FR" baseline="30000" dirty="0" smtClean="0"/>
              <a:t>2+</a:t>
            </a:r>
          </a:p>
          <a:p>
            <a:pPr marL="118872" indent="0">
              <a:buNone/>
            </a:pPr>
            <a:endParaRPr lang="fr-FR" baseline="30000" dirty="0"/>
          </a:p>
          <a:p>
            <a:pPr marL="118872" indent="0">
              <a:buNone/>
            </a:pPr>
            <a:r>
              <a:rPr lang="fr-FR" dirty="0" smtClean="0"/>
              <a:t>Observations: la solution passe du bleu au vert, la tige métallique passe de l’argenté au rouge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469943" y="1773269"/>
            <a:ext cx="520187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Réaction d’oxydoréduction</a:t>
            </a:r>
          </a:p>
          <a:p>
            <a:endParaRPr lang="fr-F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Réaction entre un oxydant et un réducteur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réaction peut s’écrire avec 2 couples REDOX (OX/RED)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L’oxydant capture des e-</a:t>
            </a:r>
          </a:p>
          <a:p>
            <a:pPr marL="285750" indent="-285750">
              <a:buFontTx/>
              <a:buChar char="-"/>
            </a:pPr>
            <a:r>
              <a:rPr lang="fr-F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Le réducteur perd des e-</a:t>
            </a:r>
          </a:p>
          <a:p>
            <a:endParaRPr lang="fr-FR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004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Réaction d’oxydation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2"/>
            <a:ext cx="8837083" cy="5259917"/>
          </a:xfrm>
        </p:spPr>
        <p:txBody>
          <a:bodyPr>
            <a:normAutofit lnSpcReduction="10000"/>
          </a:bodyPr>
          <a:lstStyle/>
          <a:p>
            <a:pPr algn="just"/>
            <a:r>
              <a:rPr lang="fr-FR" dirty="0" smtClean="0"/>
              <a:t>Il s’agit dans l’exemple de la réaction : </a:t>
            </a:r>
          </a:p>
          <a:p>
            <a:pPr marL="118872" indent="0" algn="just">
              <a:buNone/>
            </a:pPr>
            <a:r>
              <a:rPr lang="fr-FR" dirty="0" smtClean="0"/>
              <a:t>	Fe</a:t>
            </a:r>
            <a:r>
              <a:rPr lang="fr-FR" baseline="-25000" dirty="0" smtClean="0"/>
              <a:t>(s) </a:t>
            </a:r>
            <a:r>
              <a:rPr lang="fr-FR" dirty="0" smtClean="0"/>
              <a:t>	</a:t>
            </a:r>
            <a:r>
              <a:rPr lang="fr-FR" dirty="0" smtClean="0">
                <a:sym typeface="Wingdings"/>
              </a:rPr>
              <a:t> 	Fe</a:t>
            </a:r>
            <a:r>
              <a:rPr lang="fr-FR" baseline="30000" dirty="0" smtClean="0">
                <a:sym typeface="Wingdings"/>
              </a:rPr>
              <a:t>2+</a:t>
            </a:r>
            <a:r>
              <a:rPr lang="fr-FR" baseline="-25000" dirty="0" smtClean="0">
                <a:sym typeface="Wingdings"/>
              </a:rPr>
              <a:t>(</a:t>
            </a:r>
            <a:r>
              <a:rPr lang="fr-FR" baseline="-25000" dirty="0" err="1" smtClean="0">
                <a:sym typeface="Wingdings"/>
              </a:rPr>
              <a:t>aq</a:t>
            </a:r>
            <a:r>
              <a:rPr lang="fr-FR" baseline="-25000" dirty="0" smtClean="0">
                <a:sym typeface="Wingdings"/>
              </a:rPr>
              <a:t>) </a:t>
            </a:r>
            <a:r>
              <a:rPr lang="fr-FR" dirty="0" smtClean="0">
                <a:sym typeface="Wingdings"/>
              </a:rPr>
              <a:t>	+ 	2e</a:t>
            </a:r>
            <a:r>
              <a:rPr lang="fr-FR" baseline="30000" dirty="0" smtClean="0">
                <a:sym typeface="Wingdings"/>
              </a:rPr>
              <a:t>-</a:t>
            </a:r>
            <a:r>
              <a:rPr lang="fr-FR" dirty="0" smtClean="0"/>
              <a:t> </a:t>
            </a:r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Le fer a donc perdu deux électrons, on dit que le </a:t>
            </a:r>
            <a:r>
              <a:rPr lang="fr-FR" dirty="0"/>
              <a:t>Fe</a:t>
            </a:r>
            <a:r>
              <a:rPr lang="fr-FR" baseline="-25000" dirty="0"/>
              <a:t>(s) </a:t>
            </a:r>
            <a:r>
              <a:rPr lang="fr-FR" dirty="0" smtClean="0"/>
              <a:t>a été oxydé en </a:t>
            </a:r>
            <a:r>
              <a:rPr lang="fr-FR" dirty="0">
                <a:sym typeface="Wingdings"/>
              </a:rPr>
              <a:t>Fe</a:t>
            </a:r>
            <a:r>
              <a:rPr lang="fr-FR" baseline="30000" dirty="0">
                <a:sym typeface="Wingdings"/>
              </a:rPr>
              <a:t>2+</a:t>
            </a:r>
            <a:r>
              <a:rPr lang="fr-FR" baseline="-25000" dirty="0">
                <a:sym typeface="Wingdings"/>
              </a:rPr>
              <a:t>(</a:t>
            </a:r>
            <a:r>
              <a:rPr lang="fr-FR" baseline="-25000" dirty="0" err="1">
                <a:sym typeface="Wingdings"/>
              </a:rPr>
              <a:t>aq</a:t>
            </a:r>
            <a:r>
              <a:rPr lang="fr-FR" baseline="-25000" dirty="0">
                <a:sym typeface="Wingdings"/>
              </a:rPr>
              <a:t>) </a:t>
            </a:r>
            <a:endParaRPr lang="fr-FR" baseline="-25000" dirty="0" smtClean="0">
              <a:sym typeface="Wingdings"/>
            </a:endParaRPr>
          </a:p>
          <a:p>
            <a:pPr marL="118872" indent="0" algn="just">
              <a:buNone/>
            </a:pPr>
            <a:endParaRPr lang="fr-FR" baseline="-25000" dirty="0" smtClean="0">
              <a:sym typeface="Wingdings"/>
            </a:endParaRPr>
          </a:p>
          <a:p>
            <a:pPr marL="118872" indent="0" algn="just">
              <a:buNone/>
            </a:pPr>
            <a:endParaRPr lang="fr-FR" baseline="-25000" dirty="0">
              <a:sym typeface="Wingdings"/>
            </a:endParaRPr>
          </a:p>
          <a:p>
            <a:pPr algn="just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Une oxydation est une réaction au cours de laquelle un réactif perd un ou plusieurs électrons.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algn="just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Le réactif qui perd des électrons est appelé un réducteur.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67059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Réaction </a:t>
            </a:r>
            <a:r>
              <a:rPr lang="fr-FR" dirty="0" smtClean="0"/>
              <a:t>de réduction</a:t>
            </a:r>
            <a:endParaRPr lang="fr-FR" dirty="0"/>
          </a:p>
        </p:txBody>
      </p:sp>
      <p:sp>
        <p:nvSpPr>
          <p:cNvPr id="4" name="Espace réservé du contenu 2"/>
          <p:cNvSpPr>
            <a:spLocks noGrp="1"/>
          </p:cNvSpPr>
          <p:nvPr>
            <p:ph idx="1"/>
          </p:nvPr>
        </p:nvSpPr>
        <p:spPr>
          <a:xfrm>
            <a:off x="0" y="1598613"/>
            <a:ext cx="9144000" cy="5153025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fr-FR" dirty="0" smtClean="0"/>
              <a:t>Il s’agit dans l’exemple de la réaction : </a:t>
            </a:r>
          </a:p>
          <a:p>
            <a:pPr marL="118872" indent="0" algn="just">
              <a:buNone/>
            </a:pPr>
            <a:r>
              <a:rPr lang="fr-FR" dirty="0" smtClean="0"/>
              <a:t>	</a:t>
            </a:r>
            <a:r>
              <a:rPr lang="fr-FR" dirty="0" smtClean="0">
                <a:sym typeface="Wingdings"/>
              </a:rPr>
              <a:t>Cu</a:t>
            </a:r>
            <a:r>
              <a:rPr lang="fr-FR" baseline="30000" dirty="0" smtClean="0">
                <a:sym typeface="Wingdings"/>
              </a:rPr>
              <a:t>2+</a:t>
            </a:r>
            <a:r>
              <a:rPr lang="fr-FR" baseline="-25000" dirty="0" smtClean="0">
                <a:sym typeface="Wingdings"/>
              </a:rPr>
              <a:t>(</a:t>
            </a:r>
            <a:r>
              <a:rPr lang="fr-FR" baseline="-25000" dirty="0" err="1" smtClean="0">
                <a:sym typeface="Wingdings"/>
              </a:rPr>
              <a:t>aq</a:t>
            </a:r>
            <a:r>
              <a:rPr lang="fr-FR" baseline="-25000" dirty="0" smtClean="0">
                <a:sym typeface="Wingdings"/>
              </a:rPr>
              <a:t>) </a:t>
            </a:r>
            <a:r>
              <a:rPr lang="fr-FR" dirty="0" smtClean="0">
                <a:sym typeface="Wingdings"/>
              </a:rPr>
              <a:t>	+ 	2e</a:t>
            </a:r>
            <a:r>
              <a:rPr lang="fr-FR" baseline="30000" dirty="0" smtClean="0">
                <a:sym typeface="Wingdings"/>
              </a:rPr>
              <a:t>-</a:t>
            </a:r>
            <a:r>
              <a:rPr lang="fr-FR" dirty="0" smtClean="0"/>
              <a:t> 	</a:t>
            </a:r>
            <a:r>
              <a:rPr lang="fr-FR" dirty="0" smtClean="0">
                <a:sym typeface="Wingdings"/>
              </a:rPr>
              <a:t> 	Cu</a:t>
            </a:r>
            <a:r>
              <a:rPr lang="fr-FR" baseline="-25000" dirty="0" smtClean="0"/>
              <a:t>(</a:t>
            </a:r>
            <a:r>
              <a:rPr lang="fr-FR" baseline="-25000" dirty="0"/>
              <a:t>s) </a:t>
            </a:r>
            <a:endParaRPr lang="fr-FR" dirty="0" smtClean="0"/>
          </a:p>
          <a:p>
            <a:pPr marL="118872" indent="0" algn="just">
              <a:buNone/>
            </a:pPr>
            <a:endParaRPr lang="fr-FR" dirty="0"/>
          </a:p>
          <a:p>
            <a:pPr marL="118872" indent="0" algn="just">
              <a:buNone/>
            </a:pPr>
            <a:r>
              <a:rPr lang="fr-FR" dirty="0" smtClean="0"/>
              <a:t>L’ion cuivre capture deux électrons, on dit que le </a:t>
            </a:r>
            <a:r>
              <a:rPr lang="fr-FR" dirty="0" smtClean="0">
                <a:sym typeface="Wingdings"/>
              </a:rPr>
              <a:t>Cu</a:t>
            </a:r>
            <a:r>
              <a:rPr lang="fr-FR" baseline="30000" dirty="0" smtClean="0">
                <a:sym typeface="Wingdings"/>
              </a:rPr>
              <a:t>2</a:t>
            </a:r>
            <a:r>
              <a:rPr lang="fr-FR" baseline="30000" dirty="0">
                <a:sym typeface="Wingdings"/>
              </a:rPr>
              <a:t>+</a:t>
            </a:r>
            <a:r>
              <a:rPr lang="fr-FR" baseline="-25000" dirty="0">
                <a:sym typeface="Wingdings"/>
              </a:rPr>
              <a:t>(</a:t>
            </a:r>
            <a:r>
              <a:rPr lang="fr-FR" baseline="-25000" dirty="0" err="1">
                <a:sym typeface="Wingdings"/>
              </a:rPr>
              <a:t>aq</a:t>
            </a:r>
            <a:r>
              <a:rPr lang="fr-FR" baseline="-25000" dirty="0">
                <a:sym typeface="Wingdings"/>
              </a:rPr>
              <a:t>) </a:t>
            </a:r>
            <a:r>
              <a:rPr lang="fr-FR" dirty="0" smtClean="0">
                <a:sym typeface="Wingdings"/>
              </a:rPr>
              <a:t>est réduit en Cu</a:t>
            </a:r>
            <a:r>
              <a:rPr lang="fr-FR" baseline="-25000" dirty="0" smtClean="0">
                <a:sym typeface="Wingdings"/>
              </a:rPr>
              <a:t>(s)</a:t>
            </a:r>
          </a:p>
          <a:p>
            <a:pPr marL="118872" indent="0" algn="just">
              <a:buNone/>
            </a:pPr>
            <a:endParaRPr lang="fr-FR" baseline="-25000" dirty="0" smtClean="0">
              <a:sym typeface="Wingdings"/>
            </a:endParaRPr>
          </a:p>
          <a:p>
            <a:pPr marL="118872" indent="0" algn="just">
              <a:buNone/>
            </a:pPr>
            <a:endParaRPr lang="fr-FR" baseline="-25000" dirty="0">
              <a:sym typeface="Wingdings"/>
            </a:endParaRPr>
          </a:p>
          <a:p>
            <a:pPr algn="just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Une réduction est une réaction au cours de laquelle un réactif capture un ou plusieurs électrons.</a:t>
            </a:r>
          </a:p>
          <a:p>
            <a:pPr marL="118872" indent="0" algn="just">
              <a:buNone/>
            </a:pPr>
            <a:endParaRPr lang="fr-FR" dirty="0" smtClean="0">
              <a:sym typeface="Wingdings"/>
            </a:endParaRPr>
          </a:p>
          <a:p>
            <a:pPr algn="just">
              <a:buFont typeface="Wingdings" charset="0"/>
              <a:buChar char="è"/>
            </a:pPr>
            <a:r>
              <a:rPr lang="fr-FR" dirty="0" smtClean="0">
                <a:sym typeface="Wingdings"/>
              </a:rPr>
              <a:t>Le réactif qui capture des électrons est appelé un oxydant.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3068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Ions spectateurs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3"/>
            <a:ext cx="8837083" cy="5154084"/>
          </a:xfrm>
        </p:spPr>
        <p:txBody>
          <a:bodyPr>
            <a:normAutofit/>
          </a:bodyPr>
          <a:lstStyle/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/>
              <a:t>Dans les réactions </a:t>
            </a:r>
            <a:r>
              <a:rPr lang="fr-FR" dirty="0" err="1" smtClean="0"/>
              <a:t>rédox</a:t>
            </a:r>
            <a:r>
              <a:rPr lang="fr-FR" dirty="0" smtClean="0"/>
              <a:t>, il y a des atomes qui ne perdent pas ou qui ne gagnent pas d’électrons; on parle dans ce cas d’ions spectateurs.</a:t>
            </a:r>
          </a:p>
          <a:p>
            <a:pPr marL="118872" indent="0" algn="just">
              <a:buNone/>
            </a:pPr>
            <a:endParaRPr lang="fr-FR" dirty="0" smtClean="0"/>
          </a:p>
          <a:p>
            <a:pPr marL="118872" indent="0" algn="just">
              <a:buNone/>
            </a:pPr>
            <a:r>
              <a:rPr lang="fr-FR" dirty="0" smtClean="0"/>
              <a:t>	</a:t>
            </a:r>
            <a:r>
              <a:rPr lang="fr-FR" dirty="0" smtClean="0">
                <a:sym typeface="Wingdings"/>
              </a:rPr>
              <a:t> dans l’</a:t>
            </a:r>
            <a:r>
              <a:rPr lang="fr-FR" dirty="0">
                <a:sym typeface="Wingdings"/>
              </a:rPr>
              <a:t>e</a:t>
            </a:r>
            <a:r>
              <a:rPr lang="fr-FR" dirty="0" smtClean="0">
                <a:sym typeface="Wingdings"/>
              </a:rPr>
              <a:t>xemple il s’agit du Cl-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83068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Réaction </a:t>
            </a:r>
            <a:r>
              <a:rPr lang="fr-FR" dirty="0" smtClean="0"/>
              <a:t>d’oxydoréduction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8167" y="1598082"/>
            <a:ext cx="8837083" cy="5259917"/>
          </a:xfrm>
        </p:spPr>
        <p:txBody>
          <a:bodyPr>
            <a:normAutofit lnSpcReduction="10000"/>
          </a:bodyPr>
          <a:lstStyle/>
          <a:p>
            <a:pPr marL="118872" indent="0" algn="just">
              <a:buNone/>
            </a:pPr>
            <a:r>
              <a:rPr lang="fr-FR" dirty="0" smtClean="0"/>
              <a:t>Il s’agit donc d’une réaction au cours de laquelle se passent deux phénomènes simultanés et indépendants : </a:t>
            </a:r>
          </a:p>
          <a:p>
            <a:pPr marL="118872" indent="0" algn="just">
              <a:buNone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dirty="0" smtClean="0"/>
              <a:t>Une réaction d’oxydation </a:t>
            </a:r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	 </a:t>
            </a:r>
            <a:r>
              <a:rPr lang="fr-FR" dirty="0" smtClean="0"/>
              <a:t>un réactif perd un ou plusieurs e-</a:t>
            </a:r>
          </a:p>
          <a:p>
            <a:pPr marL="118872" indent="0" algn="just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/>
              <a:t>Fe</a:t>
            </a:r>
            <a:r>
              <a:rPr lang="fr-FR" baseline="-25000" dirty="0"/>
              <a:t>(s) </a:t>
            </a:r>
            <a:r>
              <a:rPr lang="fr-FR" dirty="0"/>
              <a:t>	</a:t>
            </a:r>
            <a:r>
              <a:rPr lang="fr-FR" dirty="0">
                <a:sym typeface="Wingdings"/>
              </a:rPr>
              <a:t> 	Fe</a:t>
            </a:r>
            <a:r>
              <a:rPr lang="fr-FR" baseline="30000" dirty="0">
                <a:sym typeface="Wingdings"/>
              </a:rPr>
              <a:t>2+</a:t>
            </a:r>
            <a:r>
              <a:rPr lang="fr-FR" baseline="-25000" dirty="0">
                <a:sym typeface="Wingdings"/>
              </a:rPr>
              <a:t>(</a:t>
            </a:r>
            <a:r>
              <a:rPr lang="fr-FR" baseline="-25000" dirty="0" err="1">
                <a:sym typeface="Wingdings"/>
              </a:rPr>
              <a:t>aq</a:t>
            </a:r>
            <a:r>
              <a:rPr lang="fr-FR" baseline="-25000" dirty="0">
                <a:sym typeface="Wingdings"/>
              </a:rPr>
              <a:t>) </a:t>
            </a:r>
            <a:r>
              <a:rPr lang="fr-FR" dirty="0">
                <a:sym typeface="Wingdings"/>
              </a:rPr>
              <a:t>	+ 	2e</a:t>
            </a:r>
            <a:r>
              <a:rPr lang="fr-FR" baseline="30000" dirty="0">
                <a:sym typeface="Wingdings"/>
              </a:rPr>
              <a:t>-</a:t>
            </a:r>
            <a:r>
              <a:rPr lang="fr-FR" dirty="0"/>
              <a:t> </a:t>
            </a:r>
            <a:endParaRPr lang="fr-FR" dirty="0" smtClean="0"/>
          </a:p>
          <a:p>
            <a:pPr marL="118872" indent="0" algn="just">
              <a:buNone/>
            </a:pPr>
            <a:endParaRPr lang="fr-FR" dirty="0" smtClean="0"/>
          </a:p>
          <a:p>
            <a:pPr algn="just">
              <a:buFontTx/>
              <a:buChar char="-"/>
            </a:pPr>
            <a:r>
              <a:rPr lang="fr-FR" dirty="0" smtClean="0"/>
              <a:t>Une réaction de réduction </a:t>
            </a:r>
          </a:p>
          <a:p>
            <a:pPr marL="118872" indent="0" algn="just">
              <a:buNone/>
            </a:pPr>
            <a:r>
              <a:rPr lang="fr-FR" dirty="0" smtClean="0">
                <a:sym typeface="Wingdings"/>
              </a:rPr>
              <a:t>	 </a:t>
            </a:r>
            <a:r>
              <a:rPr lang="fr-FR" dirty="0" smtClean="0"/>
              <a:t>un réactif capture un ou plusieurs e-</a:t>
            </a:r>
          </a:p>
          <a:p>
            <a:pPr marL="118872" indent="0" algn="just">
              <a:buNone/>
            </a:pPr>
            <a:r>
              <a:rPr lang="fr-FR" dirty="0"/>
              <a:t>	</a:t>
            </a:r>
            <a:r>
              <a:rPr lang="fr-FR" dirty="0" smtClean="0"/>
              <a:t>	</a:t>
            </a:r>
            <a:r>
              <a:rPr lang="fr-FR" dirty="0">
                <a:sym typeface="Wingdings"/>
              </a:rPr>
              <a:t>Cu</a:t>
            </a:r>
            <a:r>
              <a:rPr lang="fr-FR" baseline="30000" dirty="0">
                <a:sym typeface="Wingdings"/>
              </a:rPr>
              <a:t>2+</a:t>
            </a:r>
            <a:r>
              <a:rPr lang="fr-FR" baseline="-25000" dirty="0">
                <a:sym typeface="Wingdings"/>
              </a:rPr>
              <a:t>(</a:t>
            </a:r>
            <a:r>
              <a:rPr lang="fr-FR" baseline="-25000" dirty="0" err="1">
                <a:sym typeface="Wingdings"/>
              </a:rPr>
              <a:t>aq</a:t>
            </a:r>
            <a:r>
              <a:rPr lang="fr-FR" baseline="-25000" dirty="0">
                <a:sym typeface="Wingdings"/>
              </a:rPr>
              <a:t>) </a:t>
            </a:r>
            <a:r>
              <a:rPr lang="fr-FR" dirty="0">
                <a:sym typeface="Wingdings"/>
              </a:rPr>
              <a:t>	+ 	2e</a:t>
            </a:r>
            <a:r>
              <a:rPr lang="fr-FR" baseline="30000" dirty="0">
                <a:sym typeface="Wingdings"/>
              </a:rPr>
              <a:t>-</a:t>
            </a:r>
            <a:r>
              <a:rPr lang="fr-FR" dirty="0"/>
              <a:t> 	</a:t>
            </a:r>
            <a:r>
              <a:rPr lang="fr-FR" dirty="0">
                <a:sym typeface="Wingdings"/>
              </a:rPr>
              <a:t> 	Cu</a:t>
            </a:r>
            <a:r>
              <a:rPr lang="fr-FR" baseline="-25000" dirty="0"/>
              <a:t>(s)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811257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1916</TotalTime>
  <Words>1677</Words>
  <Application>Microsoft Macintosh PowerPoint</Application>
  <PresentationFormat>Présentation à l'écran (4:3)</PresentationFormat>
  <Paragraphs>374</Paragraphs>
  <Slides>42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3" baseType="lpstr">
      <vt:lpstr>Module</vt:lpstr>
      <vt:lpstr> 6ème Sciences de bases: Chimie   Chapitre 3: Réaction d’oxydo-réduction (chap 10 du bouquin chimie 5e/6e collection de boeck)                        C. Draguet – année scolaire 2015- 2016   </vt:lpstr>
      <vt:lpstr>Plan du chapitre</vt:lpstr>
      <vt:lpstr>Plan du chapitre</vt:lpstr>
      <vt:lpstr>Commençons par un exemple</vt:lpstr>
      <vt:lpstr>Commençons par un exemple   Formalisation</vt:lpstr>
      <vt:lpstr>Réaction d’oxydation</vt:lpstr>
      <vt:lpstr>Réaction de réduction</vt:lpstr>
      <vt:lpstr>Ions spectateurs </vt:lpstr>
      <vt:lpstr>Réaction d’oxydoréduction</vt:lpstr>
      <vt:lpstr>Écriture des équations ioniques de réactions rédox entre un métal et un ion métallique</vt:lpstr>
      <vt:lpstr>Écriture des équations ioniques de réactions rédox entre un métal et un ion métallique</vt:lpstr>
      <vt:lpstr>Écriture des équations ioniques de réactions rédox entre un métal et un ion métallique</vt:lpstr>
      <vt:lpstr>Écriture des équations ioniques de réactions rédox entre un métal et un ion métallique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Écriture des équations ioniques de réactions rédox en milieu acide</vt:lpstr>
      <vt:lpstr> 6ème Sciences de bases: Chimie   Chapitre 4: Technologies liées aux réactions d’oxydo-réduction (chap 11 du bouquin chimie 5e/6e collection de boeck)                      C. Draguet – année scolaire 2015- 2016   </vt:lpstr>
      <vt:lpstr>Plan du chapitre</vt:lpstr>
      <vt:lpstr>Les piles</vt:lpstr>
      <vt:lpstr>Pile Leclanché ou pile saline</vt:lpstr>
      <vt:lpstr>Pile Leclanché ou pile saline</vt:lpstr>
      <vt:lpstr>Pile Leclanché ou pile saline</vt:lpstr>
      <vt:lpstr>Pile alcaline</vt:lpstr>
      <vt:lpstr>Pile alcaline</vt:lpstr>
      <vt:lpstr>Pile alcaline</vt:lpstr>
      <vt:lpstr>Electrolyse</vt:lpstr>
      <vt:lpstr>Electrolyse Cas de l’électrolyse du chlorure de cuivre (II) en solution </vt:lpstr>
      <vt:lpstr>Electrolyse Cas de l’électrolyse du chlorure de cuivre (II) en solution </vt:lpstr>
      <vt:lpstr>Electrolyse Cas de l’électrolyse du chlorure de cuivre (II) en solution </vt:lpstr>
      <vt:lpstr>Electrolyse Cas de l’électrolyse du chlorure de cuivre (II) en solution </vt:lpstr>
      <vt:lpstr>Galvanoplastie</vt:lpstr>
      <vt:lpstr>Galvanoplastie</vt:lpstr>
      <vt:lpstr>Galvanoplastie  Cas de la fabrication d’acier galvanisé</vt:lpstr>
      <vt:lpstr>Galvanoplastie  Cas de la fabrication d’acier galvanisé</vt:lpstr>
      <vt:lpstr>Exercices p 161</vt:lpstr>
    </vt:vector>
  </TitlesOfParts>
  <Company>Waterleau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6ème Sciences de bases: Chimie   Chapitre 3: Réaction d’oxydo-réduction (chap 10 du bouquin chimie 5e/6e collection de boeck)                        C. Draguet – année scolaire 2015- 2016   </dc:title>
  <dc:creator>Patrick Siméons</dc:creator>
  <cp:lastModifiedBy>fanny Puissant</cp:lastModifiedBy>
  <cp:revision>36</cp:revision>
  <dcterms:created xsi:type="dcterms:W3CDTF">2016-03-29T07:59:48Z</dcterms:created>
  <dcterms:modified xsi:type="dcterms:W3CDTF">2016-04-01T13:40:28Z</dcterms:modified>
</cp:coreProperties>
</file>