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sldIdLst>
    <p:sldId id="256" r:id="rId2"/>
    <p:sldId id="264" r:id="rId3"/>
    <p:sldId id="266" r:id="rId4"/>
    <p:sldId id="257" r:id="rId5"/>
    <p:sldId id="267" r:id="rId6"/>
    <p:sldId id="258" r:id="rId7"/>
    <p:sldId id="271" r:id="rId8"/>
    <p:sldId id="263" r:id="rId9"/>
    <p:sldId id="268" r:id="rId10"/>
    <p:sldId id="265" r:id="rId11"/>
    <p:sldId id="260" r:id="rId12"/>
    <p:sldId id="272" r:id="rId13"/>
    <p:sldId id="269" r:id="rId14"/>
    <p:sldId id="261" r:id="rId15"/>
    <p:sldId id="273" r:id="rId16"/>
    <p:sldId id="274" r:id="rId17"/>
    <p:sldId id="275" r:id="rId18"/>
    <p:sldId id="276" r:id="rId19"/>
    <p:sldId id="277" r:id="rId20"/>
    <p:sldId id="270" r:id="rId21"/>
    <p:sldId id="262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2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BE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BE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  <a:p>
            <a:pPr lvl="1" eaLnBrk="1" latinLnBrk="0" hangingPunct="1"/>
            <a:r>
              <a:rPr kumimoji="0" lang="nl-BE" smtClean="0"/>
              <a:t>Deuxième niveau</a:t>
            </a:r>
          </a:p>
          <a:p>
            <a:pPr lvl="2" eaLnBrk="1" latinLnBrk="0" hangingPunct="1"/>
            <a:r>
              <a:rPr kumimoji="0" lang="nl-BE" smtClean="0"/>
              <a:t>Troisième niveau</a:t>
            </a:r>
          </a:p>
          <a:p>
            <a:pPr lvl="3" eaLnBrk="1" latinLnBrk="0" hangingPunct="1"/>
            <a:r>
              <a:rPr kumimoji="0" lang="nl-BE" smtClean="0"/>
              <a:t>Quatrième niveau</a:t>
            </a:r>
          </a:p>
          <a:p>
            <a:pPr lvl="4" eaLnBrk="1" latinLnBrk="0" hangingPunct="1"/>
            <a:r>
              <a:rPr kumimoji="0"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6301" y="2416175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6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Sciences de bases:</a:t>
            </a:r>
            <a:br>
              <a:rPr lang="fr-FR" sz="3600" dirty="0" smtClean="0"/>
            </a:br>
            <a:r>
              <a:rPr lang="fr-FR" sz="3600" dirty="0" smtClean="0"/>
              <a:t>Chimie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Chapitre 1: Réaction acide-base</a:t>
            </a:r>
            <a:br>
              <a:rPr lang="fr-FR" sz="3600" dirty="0" smtClean="0"/>
            </a:br>
            <a:r>
              <a:rPr lang="fr-FR" sz="2000" dirty="0" smtClean="0"/>
              <a:t>(</a:t>
            </a:r>
            <a:r>
              <a:rPr lang="fr-FR" sz="2000" dirty="0" err="1" smtClean="0"/>
              <a:t>chap</a:t>
            </a:r>
            <a:r>
              <a:rPr lang="fr-FR" sz="2000" dirty="0" smtClean="0"/>
              <a:t> 9 du bouquin chimie 5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/6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collection de </a:t>
            </a:r>
            <a:r>
              <a:rPr lang="fr-FR" sz="2000" dirty="0" err="1" smtClean="0"/>
              <a:t>boeck</a:t>
            </a:r>
            <a:r>
              <a:rPr lang="fr-FR" sz="2000" dirty="0" smtClean="0"/>
              <a:t>)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																C. </a:t>
            </a:r>
            <a:r>
              <a:rPr lang="fr-FR" sz="2000" dirty="0" err="1" smtClean="0"/>
              <a:t>Draguet</a:t>
            </a:r>
            <a:r>
              <a:rPr lang="fr-FR" sz="2000" dirty="0" smtClean="0"/>
              <a:t> – année scolaire 2015- 2016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7666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/>
          </a:bodyPr>
          <a:lstStyle/>
          <a:p>
            <a:r>
              <a:rPr lang="fr-FR" dirty="0" err="1" smtClean="0"/>
              <a:t>Déf</a:t>
            </a:r>
            <a:r>
              <a:rPr lang="fr-FR" dirty="0" smtClean="0"/>
              <a:t>: espèce chimique capable de </a:t>
            </a:r>
            <a:r>
              <a:rPr lang="fr-FR" u="sng" dirty="0" smtClean="0">
                <a:solidFill>
                  <a:srgbClr val="FF0000"/>
                </a:solidFill>
              </a:rPr>
              <a:t>donner</a:t>
            </a:r>
            <a:r>
              <a:rPr lang="fr-FR" dirty="0" smtClean="0"/>
              <a:t> un p</a:t>
            </a:r>
            <a:r>
              <a:rPr lang="fr-FR" baseline="30000" dirty="0" smtClean="0"/>
              <a:t>+</a:t>
            </a:r>
          </a:p>
          <a:p>
            <a:pPr marL="118872" indent="0">
              <a:buNone/>
            </a:pPr>
            <a:endParaRPr lang="fr-FR" sz="2400" baseline="30000" dirty="0"/>
          </a:p>
          <a:p>
            <a:r>
              <a:rPr lang="fr-FR" dirty="0" smtClean="0"/>
              <a:t>Symbole : HA</a:t>
            </a:r>
          </a:p>
          <a:p>
            <a:pPr marL="118872" indent="0">
              <a:buNone/>
            </a:pPr>
            <a:endParaRPr lang="fr-FR" sz="2400" dirty="0"/>
          </a:p>
          <a:p>
            <a:r>
              <a:rPr lang="fr-FR" dirty="0" smtClean="0"/>
              <a:t>Un acide peut être : 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une molécule entière (</a:t>
            </a:r>
            <a:r>
              <a:rPr lang="fr-FR" dirty="0" err="1" smtClean="0"/>
              <a:t>HCl</a:t>
            </a:r>
            <a:r>
              <a:rPr lang="fr-FR" dirty="0" smtClean="0"/>
              <a:t>, HNO</a:t>
            </a:r>
            <a:r>
              <a:rPr lang="fr-FR" baseline="-25000" dirty="0" smtClean="0"/>
              <a:t>3</a:t>
            </a:r>
            <a:r>
              <a:rPr lang="fr-FR" dirty="0" smtClean="0"/>
              <a:t>, H</a:t>
            </a:r>
            <a:r>
              <a:rPr lang="fr-FR" baseline="-25000" dirty="0" smtClean="0"/>
              <a:t>2</a:t>
            </a:r>
            <a:r>
              <a:rPr lang="fr-FR" dirty="0" smtClean="0"/>
              <a:t>SO</a:t>
            </a:r>
            <a:r>
              <a:rPr lang="fr-FR" baseline="-25000" dirty="0" smtClean="0"/>
              <a:t>4</a:t>
            </a:r>
            <a:r>
              <a:rPr lang="fr-FR" dirty="0" smtClean="0"/>
              <a:t>,…)</a:t>
            </a:r>
            <a:endParaRPr lang="fr-FR" baseline="-25000" dirty="0" smtClean="0"/>
          </a:p>
          <a:p>
            <a:pPr lvl="2">
              <a:buFont typeface="Wingdings" charset="2"/>
              <a:buChar char="Ø"/>
            </a:pPr>
            <a:r>
              <a:rPr lang="fr-FR" dirty="0" smtClean="0"/>
              <a:t>un ion (H</a:t>
            </a:r>
            <a:r>
              <a:rPr lang="fr-FR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, NH</a:t>
            </a:r>
            <a:r>
              <a:rPr lang="fr-FR" baseline="-25000" dirty="0" smtClean="0"/>
              <a:t>4</a:t>
            </a:r>
            <a:r>
              <a:rPr lang="fr-FR" baseline="30000" dirty="0" smtClean="0"/>
              <a:t>+</a:t>
            </a:r>
            <a:r>
              <a:rPr lang="fr-FR" dirty="0" smtClean="0"/>
              <a:t>, …)</a:t>
            </a:r>
          </a:p>
          <a:p>
            <a:pPr marL="768096" lvl="2" indent="0">
              <a:buNone/>
            </a:pPr>
            <a:endParaRPr lang="fr-FR" dirty="0" smtClean="0"/>
          </a:p>
          <a:p>
            <a:pPr>
              <a:buFont typeface="Wingdings" charset="2"/>
              <a:buChar char="§"/>
            </a:pPr>
            <a:r>
              <a:rPr lang="fr-FR" dirty="0" smtClean="0"/>
              <a:t>Ex: CH</a:t>
            </a:r>
            <a:r>
              <a:rPr lang="fr-FR" baseline="-25000" dirty="0" smtClean="0"/>
              <a:t>3</a:t>
            </a:r>
            <a:r>
              <a:rPr lang="fr-FR" dirty="0" smtClean="0"/>
              <a:t>COOH</a:t>
            </a:r>
            <a:r>
              <a:rPr lang="fr-FR" baseline="-25000" dirty="0" smtClean="0"/>
              <a:t>(l) </a:t>
            </a:r>
            <a:r>
              <a:rPr lang="fr-FR" dirty="0" smtClean="0"/>
              <a:t>+ H</a:t>
            </a:r>
            <a:r>
              <a:rPr lang="fr-FR" baseline="-25000" dirty="0" smtClean="0"/>
              <a:t>2</a:t>
            </a:r>
            <a:r>
              <a:rPr lang="fr-FR" dirty="0" smtClean="0"/>
              <a:t>O</a:t>
            </a:r>
            <a:r>
              <a:rPr lang="fr-FR" baseline="-25000" dirty="0" smtClean="0"/>
              <a:t>(l)</a:t>
            </a:r>
            <a:r>
              <a:rPr lang="fr-FR" dirty="0"/>
              <a:t>	 </a:t>
            </a:r>
            <a:r>
              <a:rPr lang="fr-FR" dirty="0" smtClean="0"/>
              <a:t>         H</a:t>
            </a:r>
            <a:r>
              <a:rPr lang="fr-FR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baseline="-25000" dirty="0" smtClean="0"/>
              <a:t>(</a:t>
            </a:r>
            <a:r>
              <a:rPr lang="fr-FR" baseline="-25000" dirty="0" err="1" smtClean="0"/>
              <a:t>aq</a:t>
            </a:r>
            <a:r>
              <a:rPr lang="fr-FR" baseline="-25000" dirty="0" smtClean="0"/>
              <a:t>) </a:t>
            </a:r>
            <a:r>
              <a:rPr lang="fr-FR" dirty="0" smtClean="0"/>
              <a:t>+ CH</a:t>
            </a:r>
            <a:r>
              <a:rPr lang="fr-FR" baseline="-25000" dirty="0" smtClean="0"/>
              <a:t>3</a:t>
            </a:r>
            <a:r>
              <a:rPr lang="fr-FR" dirty="0" smtClean="0"/>
              <a:t>COO</a:t>
            </a:r>
            <a:r>
              <a:rPr lang="fr-FR" baseline="30000" dirty="0" smtClean="0"/>
              <a:t>-</a:t>
            </a:r>
            <a:r>
              <a:rPr lang="fr-FR" baseline="-25000" dirty="0" smtClean="0"/>
              <a:t>(</a:t>
            </a:r>
            <a:r>
              <a:rPr lang="fr-FR" baseline="-25000" dirty="0" err="1" smtClean="0"/>
              <a:t>aq</a:t>
            </a:r>
            <a:r>
              <a:rPr lang="fr-FR" baseline="-25000" dirty="0" smtClean="0"/>
              <a:t>)</a:t>
            </a:r>
          </a:p>
          <a:p>
            <a:pPr marL="118872" indent="0">
              <a:buNone/>
            </a:pPr>
            <a:endParaRPr lang="fr-FR" baseline="30000" dirty="0"/>
          </a:p>
          <a:p>
            <a:pPr marL="118872" indent="0">
              <a:buNone/>
            </a:pPr>
            <a:r>
              <a:rPr lang="fr-FR" dirty="0" smtClean="0"/>
              <a:t>	</a:t>
            </a:r>
            <a:r>
              <a:rPr lang="fr-FR" sz="2000" dirty="0" smtClean="0"/>
              <a:t>« </a:t>
            </a:r>
            <a:r>
              <a:rPr lang="fr-FR" sz="2000" dirty="0" err="1" smtClean="0"/>
              <a:t>HAc</a:t>
            </a:r>
            <a:r>
              <a:rPr lang="fr-FR" sz="2000" dirty="0" smtClean="0"/>
              <a:t> » donne un proton de type H</a:t>
            </a:r>
            <a:r>
              <a:rPr lang="fr-FR" sz="2000" baseline="30000" dirty="0" smtClean="0"/>
              <a:t>+</a:t>
            </a:r>
            <a:r>
              <a:rPr lang="fr-FR" sz="2000" dirty="0" smtClean="0"/>
              <a:t> à l’eau 	pour former </a:t>
            </a:r>
            <a:r>
              <a:rPr lang="fr-FR" sz="2000" dirty="0"/>
              <a:t>un ion H</a:t>
            </a:r>
            <a:r>
              <a:rPr lang="fr-FR" sz="2000" baseline="-25000" dirty="0"/>
              <a:t>3</a:t>
            </a:r>
            <a:r>
              <a:rPr lang="fr-FR" sz="2000" dirty="0"/>
              <a:t>O</a:t>
            </a:r>
            <a:r>
              <a:rPr lang="fr-FR" sz="2000" baseline="30000" dirty="0"/>
              <a:t>+</a:t>
            </a:r>
            <a:r>
              <a:rPr lang="fr-FR" sz="2000" dirty="0" smtClean="0"/>
              <a:t>  </a:t>
            </a:r>
            <a:endParaRPr lang="fr-FR" sz="2000" baseline="300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Acide selon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4116716" y="4963747"/>
            <a:ext cx="1439388" cy="78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5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</a:t>
            </a:r>
            <a:r>
              <a:rPr lang="fr-FR" dirty="0"/>
              <a:t>ase selon </a:t>
            </a:r>
            <a:r>
              <a:rPr lang="fr-FR" dirty="0" err="1"/>
              <a:t>Brönsted</a:t>
            </a:r>
            <a:r>
              <a:rPr lang="fr-FR" dirty="0"/>
              <a:t> et Lowry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err="1" smtClean="0"/>
              <a:t>Déf</a:t>
            </a:r>
            <a:r>
              <a:rPr lang="fr-FR" dirty="0" smtClean="0"/>
              <a:t>: espèce chimique capable de </a:t>
            </a:r>
            <a:r>
              <a:rPr lang="fr-FR" u="sng" dirty="0" smtClean="0">
                <a:solidFill>
                  <a:srgbClr val="FF0000"/>
                </a:solidFill>
              </a:rPr>
              <a:t>capturer</a:t>
            </a:r>
            <a:r>
              <a:rPr lang="fr-FR" dirty="0" smtClean="0"/>
              <a:t> un p</a:t>
            </a:r>
            <a:r>
              <a:rPr lang="fr-FR" baseline="30000" dirty="0" smtClean="0"/>
              <a:t>+</a:t>
            </a:r>
          </a:p>
          <a:p>
            <a:pPr marL="118872" indent="0">
              <a:buNone/>
            </a:pPr>
            <a:endParaRPr lang="fr-FR" sz="2400" baseline="30000" dirty="0"/>
          </a:p>
          <a:p>
            <a:r>
              <a:rPr lang="fr-FR" dirty="0" smtClean="0"/>
              <a:t>Symbole : B</a:t>
            </a:r>
          </a:p>
          <a:p>
            <a:pPr marL="118872" indent="0">
              <a:buNone/>
            </a:pPr>
            <a:endParaRPr lang="fr-FR" sz="2400" dirty="0"/>
          </a:p>
          <a:p>
            <a:r>
              <a:rPr lang="fr-FR" dirty="0" smtClean="0"/>
              <a:t>Une base peut être : 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une molécule entière (NH</a:t>
            </a:r>
            <a:r>
              <a:rPr lang="fr-FR" baseline="-25000" dirty="0" smtClean="0"/>
              <a:t>3</a:t>
            </a:r>
            <a:r>
              <a:rPr lang="fr-FR" dirty="0" smtClean="0"/>
              <a:t>, Amine,…)</a:t>
            </a:r>
            <a:endParaRPr lang="fr-FR" baseline="-25000" dirty="0" smtClean="0"/>
          </a:p>
          <a:p>
            <a:pPr lvl="2">
              <a:buFont typeface="Wingdings" charset="2"/>
              <a:buChar char="Ø"/>
            </a:pPr>
            <a:r>
              <a:rPr lang="fr-FR" dirty="0" smtClean="0"/>
              <a:t>un ion (OH</a:t>
            </a:r>
            <a:r>
              <a:rPr lang="fr-FR" baseline="30000" dirty="0"/>
              <a:t>-</a:t>
            </a:r>
            <a:r>
              <a:rPr lang="fr-FR" dirty="0" smtClean="0"/>
              <a:t>, CO</a:t>
            </a:r>
            <a:r>
              <a:rPr lang="fr-FR" baseline="-25000" dirty="0" smtClean="0"/>
              <a:t>3</a:t>
            </a:r>
            <a:r>
              <a:rPr lang="fr-FR" baseline="30000" dirty="0" smtClean="0"/>
              <a:t>2-</a:t>
            </a:r>
            <a:r>
              <a:rPr lang="fr-FR" dirty="0" smtClean="0"/>
              <a:t>, …)</a:t>
            </a:r>
          </a:p>
          <a:p>
            <a:pPr marL="768096" lvl="2" indent="0">
              <a:buNone/>
            </a:pPr>
            <a:endParaRPr lang="fr-FR" dirty="0" smtClean="0"/>
          </a:p>
          <a:p>
            <a:pPr>
              <a:buFont typeface="Wingdings" charset="2"/>
              <a:buChar char="§"/>
            </a:pPr>
            <a:r>
              <a:rPr lang="fr-FR" dirty="0" smtClean="0"/>
              <a:t>Ex: NH</a:t>
            </a:r>
            <a:r>
              <a:rPr lang="fr-FR" baseline="-25000" dirty="0" smtClean="0"/>
              <a:t>3(</a:t>
            </a:r>
            <a:r>
              <a:rPr lang="fr-FR" baseline="-25000" dirty="0"/>
              <a:t>g</a:t>
            </a:r>
            <a:r>
              <a:rPr lang="fr-FR" baseline="-25000" dirty="0" smtClean="0"/>
              <a:t>) </a:t>
            </a:r>
            <a:r>
              <a:rPr lang="fr-FR" dirty="0" smtClean="0"/>
              <a:t>+ H</a:t>
            </a:r>
            <a:r>
              <a:rPr lang="fr-FR" baseline="-25000" dirty="0" smtClean="0"/>
              <a:t>2</a:t>
            </a:r>
            <a:r>
              <a:rPr lang="fr-FR" dirty="0" smtClean="0"/>
              <a:t>O</a:t>
            </a:r>
            <a:r>
              <a:rPr lang="fr-FR" baseline="-25000" dirty="0" smtClean="0"/>
              <a:t>(l)</a:t>
            </a:r>
            <a:r>
              <a:rPr lang="fr-FR" dirty="0"/>
              <a:t>	</a:t>
            </a:r>
            <a:r>
              <a:rPr lang="fr-FR" dirty="0" smtClean="0"/>
              <a:t>	NH</a:t>
            </a:r>
            <a:r>
              <a:rPr lang="fr-FR" baseline="-25000" dirty="0" smtClean="0"/>
              <a:t>4</a:t>
            </a:r>
            <a:r>
              <a:rPr lang="fr-FR" baseline="30000" dirty="0" smtClean="0"/>
              <a:t>+</a:t>
            </a:r>
            <a:r>
              <a:rPr lang="fr-FR" baseline="-25000" dirty="0" smtClean="0"/>
              <a:t>(</a:t>
            </a:r>
            <a:r>
              <a:rPr lang="fr-FR" baseline="-25000" dirty="0" err="1" smtClean="0"/>
              <a:t>aq</a:t>
            </a:r>
            <a:r>
              <a:rPr lang="fr-FR" baseline="-25000" dirty="0" smtClean="0"/>
              <a:t>) </a:t>
            </a:r>
            <a:r>
              <a:rPr lang="fr-FR" dirty="0" smtClean="0"/>
              <a:t>+ OH</a:t>
            </a:r>
            <a:r>
              <a:rPr lang="fr-FR" baseline="30000" dirty="0" smtClean="0"/>
              <a:t>-</a:t>
            </a:r>
            <a:r>
              <a:rPr lang="fr-FR" baseline="-25000" dirty="0" smtClean="0"/>
              <a:t>(</a:t>
            </a:r>
            <a:r>
              <a:rPr lang="fr-FR" baseline="-25000" dirty="0" err="1" smtClean="0"/>
              <a:t>aq</a:t>
            </a:r>
            <a:r>
              <a:rPr lang="fr-FR" baseline="-25000" dirty="0" smtClean="0"/>
              <a:t>)</a:t>
            </a:r>
          </a:p>
          <a:p>
            <a:pPr marL="118872" indent="0">
              <a:buNone/>
            </a:pPr>
            <a:endParaRPr lang="fr-FR" baseline="30000" dirty="0"/>
          </a:p>
          <a:p>
            <a:pPr marL="118872" indent="0">
              <a:buNone/>
            </a:pPr>
            <a:r>
              <a:rPr lang="fr-FR" sz="2200" dirty="0" smtClean="0"/>
              <a:t>Ammoniac capte un proton de type H</a:t>
            </a:r>
            <a:r>
              <a:rPr lang="fr-FR" sz="2200" baseline="30000" dirty="0" smtClean="0"/>
              <a:t>+</a:t>
            </a:r>
            <a:r>
              <a:rPr lang="fr-FR" sz="2200" dirty="0" smtClean="0"/>
              <a:t> de l’eau </a:t>
            </a:r>
            <a:r>
              <a:rPr lang="fr-FR" dirty="0" smtClean="0"/>
              <a:t>	</a:t>
            </a:r>
            <a:endParaRPr lang="fr-FR" sz="2000" baseline="30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3561981" y="4788556"/>
            <a:ext cx="1439388" cy="78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Couple acide-</a:t>
            </a:r>
            <a:r>
              <a:rPr lang="fr-FR" dirty="0"/>
              <a:t>base conjugué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err="1"/>
              <a:t>Brönsted</a:t>
            </a:r>
            <a:r>
              <a:rPr lang="fr-FR" dirty="0"/>
              <a:t> et Lowry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92250"/>
            <a:ext cx="9144000" cy="536575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Généralisation de </a:t>
            </a:r>
            <a:r>
              <a:rPr lang="fr-FR" sz="2800" dirty="0"/>
              <a:t>l</a:t>
            </a:r>
            <a:r>
              <a:rPr lang="fr-FR" sz="2800" dirty="0" smtClean="0"/>
              <a:t>a libération d’un proton par un acide</a:t>
            </a:r>
          </a:p>
          <a:p>
            <a:pPr marL="118872" indent="0">
              <a:buNone/>
            </a:pPr>
            <a:r>
              <a:rPr lang="fr-FR" dirty="0"/>
              <a:t>	</a:t>
            </a:r>
            <a:r>
              <a:rPr lang="fr-FR" dirty="0" smtClean="0"/>
              <a:t>HA       		H</a:t>
            </a:r>
            <a:r>
              <a:rPr lang="fr-FR" baseline="30000" dirty="0" smtClean="0"/>
              <a:t>+</a:t>
            </a:r>
            <a:r>
              <a:rPr lang="fr-FR" dirty="0" smtClean="0"/>
              <a:t> 	+ 	A</a:t>
            </a:r>
            <a:r>
              <a:rPr lang="fr-FR" baseline="30000" dirty="0" smtClean="0"/>
              <a:t>-</a:t>
            </a:r>
          </a:p>
          <a:p>
            <a:pPr marL="118872" indent="0">
              <a:buNone/>
            </a:pPr>
            <a:r>
              <a:rPr lang="fr-FR" baseline="30000" dirty="0"/>
              <a:t>	</a:t>
            </a:r>
            <a:r>
              <a:rPr lang="fr-FR" sz="1800" dirty="0" smtClean="0"/>
              <a:t>acide			proton		base conjuguée de HA </a:t>
            </a:r>
            <a:endParaRPr lang="fr-FR" dirty="0" smtClean="0"/>
          </a:p>
          <a:p>
            <a:pPr marL="118872" indent="0">
              <a:buNone/>
            </a:pPr>
            <a:r>
              <a:rPr lang="fr-FR" dirty="0" smtClean="0"/>
              <a:t>	</a:t>
            </a:r>
            <a:r>
              <a:rPr lang="fr-FR" sz="2400" dirty="0" smtClean="0"/>
              <a:t>avec</a:t>
            </a:r>
            <a:r>
              <a:rPr lang="fr-FR" dirty="0" smtClean="0"/>
              <a:t> </a:t>
            </a:r>
            <a:r>
              <a:rPr lang="fr-FR" sz="2400" dirty="0" smtClean="0"/>
              <a:t>HA/A</a:t>
            </a:r>
            <a:r>
              <a:rPr lang="fr-FR" sz="2400" baseline="30000" dirty="0" smtClean="0"/>
              <a:t>-</a:t>
            </a:r>
            <a:r>
              <a:rPr lang="fr-FR" sz="2400" dirty="0" smtClean="0"/>
              <a:t> : couple acide-base conjugué</a:t>
            </a:r>
          </a:p>
          <a:p>
            <a:pPr marL="118872" indent="0">
              <a:buNone/>
            </a:pPr>
            <a:endParaRPr lang="fr-FR" sz="2000" dirty="0" smtClean="0"/>
          </a:p>
          <a:p>
            <a:r>
              <a:rPr lang="fr-FR" sz="2800" dirty="0" smtClean="0"/>
              <a:t>Généralisation de la capture d’un proton par une base</a:t>
            </a:r>
          </a:p>
          <a:p>
            <a:pPr marL="118872" indent="0">
              <a:buNone/>
            </a:pPr>
            <a:r>
              <a:rPr lang="fr-FR" baseline="30000" dirty="0"/>
              <a:t>	</a:t>
            </a:r>
            <a:r>
              <a:rPr lang="fr-FR" dirty="0" smtClean="0"/>
              <a:t>B 	+ 	H</a:t>
            </a:r>
            <a:r>
              <a:rPr lang="fr-FR" baseline="30000" dirty="0" smtClean="0"/>
              <a:t>+</a:t>
            </a:r>
            <a:r>
              <a:rPr lang="fr-FR" dirty="0" smtClean="0"/>
              <a:t>			HB</a:t>
            </a:r>
            <a:r>
              <a:rPr lang="fr-FR" baseline="30000" dirty="0" smtClean="0"/>
              <a:t>+</a:t>
            </a:r>
          </a:p>
          <a:p>
            <a:pPr marL="118872" indent="0">
              <a:buNone/>
            </a:pPr>
            <a:r>
              <a:rPr lang="fr-FR" baseline="30000" dirty="0" smtClean="0"/>
              <a:t>	</a:t>
            </a:r>
            <a:r>
              <a:rPr lang="fr-FR" sz="2000" dirty="0" smtClean="0"/>
              <a:t>base</a:t>
            </a:r>
            <a:r>
              <a:rPr lang="fr-FR" sz="2000" dirty="0"/>
              <a:t>		</a:t>
            </a:r>
            <a:r>
              <a:rPr lang="fr-FR" sz="2000" dirty="0" smtClean="0"/>
              <a:t>proton</a:t>
            </a:r>
            <a:r>
              <a:rPr lang="fr-FR" sz="2000" dirty="0"/>
              <a:t>		</a:t>
            </a:r>
            <a:r>
              <a:rPr lang="fr-FR" sz="2000" dirty="0" smtClean="0"/>
              <a:t>	acide conjugué </a:t>
            </a:r>
            <a:r>
              <a:rPr lang="fr-FR" sz="2000" dirty="0"/>
              <a:t>de B</a:t>
            </a:r>
            <a:r>
              <a:rPr lang="fr-FR" sz="2000" dirty="0" smtClean="0"/>
              <a:t> </a:t>
            </a:r>
          </a:p>
          <a:p>
            <a:pPr marL="118872" indent="0"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marL="118872" indent="0">
              <a:buNone/>
            </a:pPr>
            <a:r>
              <a:rPr lang="fr-FR" sz="2000" dirty="0"/>
              <a:t>	</a:t>
            </a:r>
            <a:r>
              <a:rPr lang="fr-FR" sz="2400" dirty="0" smtClean="0"/>
              <a:t>avec HB</a:t>
            </a:r>
            <a:r>
              <a:rPr lang="fr-FR" sz="2400" baseline="30000" dirty="0" smtClean="0"/>
              <a:t>+</a:t>
            </a:r>
            <a:r>
              <a:rPr lang="fr-FR" sz="2400" dirty="0" smtClean="0"/>
              <a:t>/B </a:t>
            </a:r>
            <a:r>
              <a:rPr lang="fr-FR" sz="2400" dirty="0"/>
              <a:t>: couple acide-base conjugué</a:t>
            </a:r>
          </a:p>
          <a:p>
            <a:pPr marL="118872" indent="0">
              <a:buNone/>
            </a:pPr>
            <a:endParaRPr lang="fr-FR" sz="2000" dirty="0"/>
          </a:p>
          <a:p>
            <a:r>
              <a:rPr lang="fr-FR" sz="2800" dirty="0" smtClean="0">
                <a:solidFill>
                  <a:srgbClr val="660066"/>
                </a:solidFill>
              </a:rPr>
              <a:t>Un couple acide-base est donc un ensemble formé par un acide et sa base conjuguée</a:t>
            </a:r>
            <a:endParaRPr lang="fr-FR" sz="2800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2313147" y="1926167"/>
            <a:ext cx="763071" cy="5609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3778416" y="3920068"/>
            <a:ext cx="763071" cy="56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1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Introduction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Un peu d’histoire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La théorie acide-base de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 acide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d’une base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Couple acide-base conjugué</a:t>
            </a:r>
          </a:p>
          <a:p>
            <a:pPr marL="768096" lvl="2" indent="0">
              <a:buNone/>
            </a:pPr>
            <a:endParaRPr lang="fr-FR" sz="1400" dirty="0" smtClean="0"/>
          </a:p>
          <a:p>
            <a:pPr marL="667512" indent="-457200">
              <a:buFont typeface="Wingdings" charset="2"/>
              <a:buChar char="§"/>
            </a:pPr>
            <a:r>
              <a:rPr lang="fr-FR" dirty="0" smtClean="0">
                <a:solidFill>
                  <a:srgbClr val="FF0000"/>
                </a:solidFill>
              </a:rPr>
              <a:t>Réaction acide-base selon </a:t>
            </a:r>
            <a:r>
              <a:rPr lang="fr-FR" dirty="0" err="1" smtClean="0">
                <a:solidFill>
                  <a:srgbClr val="FF0000"/>
                </a:solidFill>
              </a:rPr>
              <a:t>Brönsted</a:t>
            </a:r>
            <a:r>
              <a:rPr lang="fr-FR" dirty="0" smtClean="0">
                <a:solidFill>
                  <a:srgbClr val="FF0000"/>
                </a:solidFill>
              </a:rPr>
              <a:t> et Lowry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Définition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Les différentes étapes</a:t>
            </a:r>
          </a:p>
          <a:p>
            <a:pPr marL="676656" lvl="2" indent="0">
              <a:buNone/>
            </a:pPr>
            <a:endParaRPr lang="fr-FR" sz="19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396292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Réaction acide-</a:t>
            </a:r>
            <a:r>
              <a:rPr lang="fr-FR" dirty="0"/>
              <a:t>base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err="1"/>
              <a:t>Brönsted</a:t>
            </a:r>
            <a:r>
              <a:rPr lang="fr-FR" dirty="0"/>
              <a:t> et </a:t>
            </a:r>
            <a:r>
              <a:rPr lang="fr-FR" dirty="0" smtClean="0"/>
              <a:t>Lowry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fr-FR" dirty="0" smtClean="0"/>
              <a:t>Constat: on arrive pas à observer un proton isolé dans une solution aqueuse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Supposition: une fois qu’un proton est libéré par un acide, celui-ci est capté par une autre espèce jouant le rôle de base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En d’autre mot: le proton H</a:t>
            </a:r>
            <a:r>
              <a:rPr lang="fr-FR" baseline="30000" dirty="0" smtClean="0"/>
              <a:t>+ </a:t>
            </a:r>
            <a:r>
              <a:rPr lang="fr-FR" dirty="0" smtClean="0"/>
              <a:t>est transféré de l’acide vers la base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Et donc:….</a:t>
            </a:r>
          </a:p>
          <a:p>
            <a:pPr marL="118872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240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Réaction acide-</a:t>
            </a:r>
            <a:r>
              <a:rPr lang="fr-FR" dirty="0"/>
              <a:t>base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err="1"/>
              <a:t>Brönsted</a:t>
            </a:r>
            <a:r>
              <a:rPr lang="fr-FR" dirty="0"/>
              <a:t> et </a:t>
            </a:r>
            <a:r>
              <a:rPr lang="fr-FR" dirty="0" smtClean="0"/>
              <a:t>Lowry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dirty="0" smtClean="0"/>
              <a:t>Et donc:….</a:t>
            </a:r>
          </a:p>
          <a:p>
            <a:pPr marL="118872" indent="0">
              <a:buNone/>
            </a:pPr>
            <a:endParaRPr lang="fr-FR" dirty="0" smtClean="0"/>
          </a:p>
          <a:p>
            <a:pPr marL="118872" indent="0" algn="just">
              <a:buNone/>
            </a:pPr>
            <a:r>
              <a:rPr lang="fr-FR" dirty="0" smtClean="0">
                <a:solidFill>
                  <a:srgbClr val="660066"/>
                </a:solidFill>
              </a:rPr>
              <a:t>Une réaction acide-base consiste en un transfert d’un proton H</a:t>
            </a:r>
            <a:r>
              <a:rPr lang="fr-FR" baseline="30000" dirty="0" smtClean="0">
                <a:solidFill>
                  <a:srgbClr val="660066"/>
                </a:solidFill>
              </a:rPr>
              <a:t>+</a:t>
            </a:r>
            <a:r>
              <a:rPr lang="fr-FR" dirty="0" smtClean="0">
                <a:solidFill>
                  <a:srgbClr val="660066"/>
                </a:solidFill>
              </a:rPr>
              <a:t> de l’acide d’un couple acide-base vers la base d’un autre couple acide-base</a:t>
            </a:r>
          </a:p>
          <a:p>
            <a:pPr marL="118872" indent="0" algn="just">
              <a:buNone/>
            </a:pPr>
            <a:endParaRPr lang="fr-FR" dirty="0">
              <a:solidFill>
                <a:srgbClr val="660066"/>
              </a:solidFill>
            </a:endParaRPr>
          </a:p>
          <a:p>
            <a:pPr marL="118872" indent="0" algn="just">
              <a:buNone/>
            </a:pPr>
            <a:r>
              <a:rPr lang="fr-FR" dirty="0" smtClean="0">
                <a:solidFill>
                  <a:srgbClr val="000000"/>
                </a:solidFill>
              </a:rPr>
              <a:t>Que l’on peut schématiser comme suit: …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2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Réaction acide-</a:t>
            </a:r>
            <a:r>
              <a:rPr lang="fr-FR" dirty="0"/>
              <a:t>base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err="1"/>
              <a:t>Brönsted</a:t>
            </a:r>
            <a:r>
              <a:rPr lang="fr-FR" dirty="0"/>
              <a:t> et </a:t>
            </a:r>
            <a:r>
              <a:rPr lang="fr-FR" dirty="0" smtClean="0"/>
              <a:t>Lowry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fr-FR" dirty="0" smtClean="0">
                <a:solidFill>
                  <a:srgbClr val="000000"/>
                </a:solidFill>
              </a:rPr>
              <a:t>Que l’on peut schématiser comme suit: …</a:t>
            </a:r>
          </a:p>
          <a:p>
            <a:pPr marL="118872" indent="0" algn="just">
              <a:buNone/>
            </a:pPr>
            <a:endParaRPr lang="fr-FR" sz="2400" u="sng" dirty="0" smtClean="0">
              <a:solidFill>
                <a:srgbClr val="000000"/>
              </a:solidFill>
            </a:endParaRPr>
          </a:p>
          <a:p>
            <a:pPr marL="118872" indent="0" algn="just">
              <a:buNone/>
            </a:pPr>
            <a:r>
              <a:rPr lang="fr-FR" u="sng" dirty="0" smtClean="0">
                <a:solidFill>
                  <a:srgbClr val="000000"/>
                </a:solidFill>
              </a:rPr>
              <a:t>Si </a:t>
            </a:r>
            <a:r>
              <a:rPr lang="fr-FR" dirty="0" smtClean="0">
                <a:solidFill>
                  <a:srgbClr val="000000"/>
                </a:solidFill>
              </a:rPr>
              <a:t>	</a:t>
            </a:r>
            <a:r>
              <a:rPr lang="fr-FR" sz="2800" dirty="0" smtClean="0">
                <a:solidFill>
                  <a:srgbClr val="000000"/>
                </a:solidFill>
              </a:rPr>
              <a:t>HA acide de départ (acide 1), B base de départ (base2)</a:t>
            </a:r>
            <a:endParaRPr lang="fr-FR" dirty="0" smtClean="0">
              <a:solidFill>
                <a:srgbClr val="000000"/>
              </a:solidFill>
            </a:endParaRPr>
          </a:p>
          <a:p>
            <a:pPr marL="118872" indent="0" algn="just">
              <a:buNone/>
            </a:pPr>
            <a:r>
              <a:rPr lang="fr-FR" u="sng" dirty="0" smtClean="0">
                <a:solidFill>
                  <a:srgbClr val="000000"/>
                </a:solidFill>
              </a:rPr>
              <a:t>Et</a:t>
            </a:r>
            <a:r>
              <a:rPr lang="fr-FR" dirty="0" smtClean="0">
                <a:solidFill>
                  <a:srgbClr val="000000"/>
                </a:solidFill>
              </a:rPr>
              <a:t> 	</a:t>
            </a:r>
            <a:r>
              <a:rPr lang="fr-FR" sz="2800" dirty="0" smtClean="0">
                <a:solidFill>
                  <a:srgbClr val="000000"/>
                </a:solidFill>
              </a:rPr>
              <a:t>Que l’on les met en présence</a:t>
            </a:r>
          </a:p>
          <a:p>
            <a:pPr marL="118872" indent="0" algn="just">
              <a:buNone/>
            </a:pPr>
            <a:endParaRPr lang="fr-FR" sz="2400" dirty="0" smtClean="0">
              <a:solidFill>
                <a:srgbClr val="000000"/>
              </a:solidFill>
            </a:endParaRPr>
          </a:p>
          <a:p>
            <a:pPr marL="118872" indent="0">
              <a:buNone/>
            </a:pPr>
            <a:r>
              <a:rPr lang="fr-FR" u="sng" dirty="0" smtClean="0">
                <a:solidFill>
                  <a:srgbClr val="000000"/>
                </a:solidFill>
              </a:rPr>
              <a:t>Grâce à</a:t>
            </a:r>
            <a:r>
              <a:rPr lang="fr-FR" dirty="0" smtClean="0">
                <a:solidFill>
                  <a:srgbClr val="000000"/>
                </a:solidFill>
              </a:rPr>
              <a:t>	2 étapes THEORIQUES représenter le transfert du proton</a:t>
            </a:r>
          </a:p>
          <a:p>
            <a:pPr marL="118872" indent="0" algn="just">
              <a:buNone/>
            </a:pPr>
            <a:r>
              <a:rPr lang="fr-FR" dirty="0" smtClean="0">
                <a:solidFill>
                  <a:srgbClr val="000000"/>
                </a:solidFill>
              </a:rPr>
              <a:t>	Étape 1: équation concernant l’acide de départ</a:t>
            </a:r>
          </a:p>
          <a:p>
            <a:pPr marL="118872" indent="0" algn="just">
              <a:buNone/>
            </a:pPr>
            <a:r>
              <a:rPr lang="fr-FR" dirty="0" smtClean="0">
                <a:solidFill>
                  <a:srgbClr val="000000"/>
                </a:solidFill>
              </a:rPr>
              <a:t>	Étape 2: équation concernant la base de départ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6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Réaction acide-</a:t>
            </a:r>
            <a:r>
              <a:rPr lang="fr-FR" dirty="0"/>
              <a:t>base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err="1"/>
              <a:t>Brönsted</a:t>
            </a:r>
            <a:r>
              <a:rPr lang="fr-FR" dirty="0"/>
              <a:t> et </a:t>
            </a:r>
            <a:r>
              <a:rPr lang="fr-FR" dirty="0" smtClean="0"/>
              <a:t>Lowry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fr-FR" dirty="0" smtClean="0">
                <a:solidFill>
                  <a:srgbClr val="000000"/>
                </a:solidFill>
              </a:rPr>
              <a:t>Étape 1: équation concernant l’acide de départ (1)</a:t>
            </a:r>
          </a:p>
          <a:p>
            <a:pPr marL="118872" indent="0" algn="just">
              <a:buNone/>
            </a:pPr>
            <a:r>
              <a:rPr lang="fr-FR" dirty="0"/>
              <a:t>HA       		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fr-FR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dirty="0"/>
              <a:t>	+ 	A</a:t>
            </a:r>
            <a:r>
              <a:rPr lang="fr-FR" baseline="30000" dirty="0"/>
              <a:t>-</a:t>
            </a:r>
            <a:endParaRPr lang="fr-FR" dirty="0">
              <a:solidFill>
                <a:srgbClr val="000000"/>
              </a:solidFill>
            </a:endParaRPr>
          </a:p>
          <a:p>
            <a:pPr marL="118872" indent="0" algn="just">
              <a:buNone/>
            </a:pPr>
            <a:endParaRPr lang="fr-FR" sz="2000" dirty="0" smtClean="0">
              <a:solidFill>
                <a:srgbClr val="000000"/>
              </a:solidFill>
            </a:endParaRPr>
          </a:p>
          <a:p>
            <a:pPr marL="118872" indent="0" algn="just"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  <a:t>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l’acide 1 HA libère son proton et donne naissance à la base A- (base conjuguée de l’acide HA)</a:t>
            </a:r>
            <a:endParaRPr lang="fr-F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18872" indent="0" algn="just">
              <a:buNone/>
            </a:pPr>
            <a:endParaRPr lang="fr-F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18872" indent="0" algn="just">
              <a:buNone/>
            </a:pPr>
            <a:r>
              <a:rPr lang="fr-FR" dirty="0" smtClean="0">
                <a:solidFill>
                  <a:srgbClr val="000000"/>
                </a:solidFill>
              </a:rPr>
              <a:t>Étape 2: équation concernant la base de départ (2)</a:t>
            </a:r>
          </a:p>
          <a:p>
            <a:pPr marL="118872" indent="0" algn="just">
              <a:buNone/>
            </a:pPr>
            <a:r>
              <a:rPr lang="fr-FR" dirty="0"/>
              <a:t>B 	+ 	</a:t>
            </a:r>
            <a:r>
              <a:rPr lang="fr-FR" dirty="0">
                <a:solidFill>
                  <a:srgbClr val="CF5B1B"/>
                </a:solidFill>
              </a:rPr>
              <a:t>H</a:t>
            </a:r>
            <a:r>
              <a:rPr lang="fr-FR" baseline="30000" dirty="0">
                <a:solidFill>
                  <a:srgbClr val="CF5B1B"/>
                </a:solidFill>
              </a:rPr>
              <a:t>+</a:t>
            </a:r>
            <a:r>
              <a:rPr lang="fr-FR" dirty="0"/>
              <a:t>			HB</a:t>
            </a:r>
            <a:r>
              <a:rPr lang="fr-FR" baseline="30000" dirty="0"/>
              <a:t>+</a:t>
            </a:r>
          </a:p>
          <a:p>
            <a:pPr marL="118872" indent="0" algn="just">
              <a:buNone/>
            </a:pP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  <a:sym typeface="Wingdings"/>
              </a:rPr>
              <a:t></a:t>
            </a:r>
            <a:r>
              <a:rPr lang="fr-FR" b="1" dirty="0">
                <a:solidFill>
                  <a:schemeClr val="accent2">
                    <a:lumMod val="50000"/>
                  </a:schemeClr>
                </a:solidFill>
                <a:sym typeface="Wingdings"/>
              </a:rPr>
              <a:t>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La base 2 B capte le </a:t>
            </a: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proton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libéré et forme l’acide HB</a:t>
            </a:r>
            <a:r>
              <a:rPr lang="fr-FR" sz="2000" b="1" baseline="30000" dirty="0" smtClean="0">
                <a:solidFill>
                  <a:schemeClr val="accent2">
                    <a:lumMod val="50000"/>
                  </a:schemeClr>
                </a:solidFill>
              </a:rPr>
              <a:t>+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 (acide conjugué </a:t>
            </a: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de l’acide B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fr-F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18872" indent="0" algn="just">
              <a:buNone/>
            </a:pPr>
            <a:endParaRPr lang="fr-FR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18872" indent="0" algn="just">
              <a:buNone/>
            </a:pPr>
            <a:r>
              <a:rPr lang="fr-FR" sz="2800" dirty="0" smtClean="0">
                <a:solidFill>
                  <a:srgbClr val="000000"/>
                </a:solidFill>
              </a:rPr>
              <a:t>Et donc globalement …</a:t>
            </a:r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2863480" y="4365625"/>
            <a:ext cx="763071" cy="5609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1259046" y="2090209"/>
            <a:ext cx="763071" cy="56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2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Réaction acide-</a:t>
            </a:r>
            <a:r>
              <a:rPr lang="fr-FR" dirty="0"/>
              <a:t>base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err="1"/>
              <a:t>Brönsted</a:t>
            </a:r>
            <a:r>
              <a:rPr lang="fr-FR" dirty="0"/>
              <a:t> et </a:t>
            </a:r>
            <a:r>
              <a:rPr lang="fr-FR" dirty="0" smtClean="0"/>
              <a:t>Lowry 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fr-FR" dirty="0" smtClean="0">
                <a:solidFill>
                  <a:srgbClr val="000000"/>
                </a:solidFill>
              </a:rPr>
              <a:t>Et </a:t>
            </a:r>
            <a:r>
              <a:rPr lang="fr-FR" dirty="0">
                <a:solidFill>
                  <a:srgbClr val="000000"/>
                </a:solidFill>
              </a:rPr>
              <a:t>donc globalement …</a:t>
            </a:r>
          </a:p>
          <a:p>
            <a:pPr marL="118872" indent="0" algn="just">
              <a:buNone/>
            </a:pPr>
            <a:r>
              <a:rPr lang="fr-FR" dirty="0" smtClean="0"/>
              <a:t>(1) 	HA       </a:t>
            </a: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/>
              <a:t>	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fr-FR" baseline="30000" dirty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dirty="0"/>
              <a:t>	+ 	A</a:t>
            </a:r>
            <a:r>
              <a:rPr lang="fr-FR" baseline="30000" dirty="0"/>
              <a:t>-</a:t>
            </a:r>
            <a:endParaRPr lang="fr-FR" dirty="0">
              <a:solidFill>
                <a:srgbClr val="000000"/>
              </a:solidFill>
            </a:endParaRPr>
          </a:p>
          <a:p>
            <a:pPr marL="118872" indent="0" algn="just">
              <a:buNone/>
            </a:pPr>
            <a:r>
              <a:rPr lang="fr-FR" dirty="0" smtClean="0"/>
              <a:t>(2)	B </a:t>
            </a:r>
            <a:r>
              <a:rPr lang="fr-FR" dirty="0"/>
              <a:t>	+ 	</a:t>
            </a:r>
            <a:r>
              <a:rPr lang="fr-FR" dirty="0">
                <a:solidFill>
                  <a:srgbClr val="CF5B1B"/>
                </a:solidFill>
              </a:rPr>
              <a:t>H</a:t>
            </a:r>
            <a:r>
              <a:rPr lang="fr-FR" baseline="30000" dirty="0">
                <a:solidFill>
                  <a:srgbClr val="CF5B1B"/>
                </a:solidFill>
              </a:rPr>
              <a:t>+</a:t>
            </a:r>
            <a:r>
              <a:rPr lang="fr-FR" dirty="0"/>
              <a:t>		</a:t>
            </a:r>
            <a:r>
              <a:rPr lang="fr-FR" dirty="0" smtClean="0"/>
              <a:t>HB</a:t>
            </a:r>
            <a:r>
              <a:rPr lang="fr-FR" baseline="30000" dirty="0" smtClean="0"/>
              <a:t>+</a:t>
            </a:r>
          </a:p>
          <a:p>
            <a:pPr marL="633222" indent="-514350" algn="just">
              <a:buAutoNum type="arabicParenBoth" startAt="2"/>
            </a:pPr>
            <a:endParaRPr lang="fr-FR" sz="1400" dirty="0"/>
          </a:p>
          <a:p>
            <a:pPr marL="118872" indent="0" algn="just">
              <a:buNone/>
            </a:pPr>
            <a:r>
              <a:rPr lang="fr-FR" dirty="0" smtClean="0"/>
              <a:t>	HA	+	B 		</a:t>
            </a:r>
            <a:r>
              <a:rPr lang="fr-FR" dirty="0"/>
              <a:t>HB</a:t>
            </a:r>
            <a:r>
              <a:rPr lang="fr-FR" baseline="30000" dirty="0" smtClean="0"/>
              <a:t>+	</a:t>
            </a:r>
            <a:r>
              <a:rPr lang="fr-FR" dirty="0"/>
              <a:t>+ 	A</a:t>
            </a:r>
            <a:r>
              <a:rPr lang="fr-FR" baseline="30000" dirty="0"/>
              <a:t>-</a:t>
            </a:r>
            <a:endParaRPr lang="fr-FR" dirty="0" smtClean="0"/>
          </a:p>
          <a:p>
            <a:pPr marL="118872" indent="0" algn="just">
              <a:buNone/>
            </a:pPr>
            <a:endParaRPr lang="fr-FR" baseline="30000" dirty="0" smtClean="0"/>
          </a:p>
          <a:p>
            <a:pPr marL="118872" indent="0" algn="just">
              <a:buNone/>
            </a:pPr>
            <a:endParaRPr lang="fr-FR" baseline="30000" dirty="0" smtClean="0"/>
          </a:p>
          <a:p>
            <a:pPr algn="just">
              <a:buFont typeface="Wingdings" charset="0"/>
              <a:buChar char="è"/>
            </a:pPr>
            <a:r>
              <a:rPr lang="fr-FR" dirty="0" smtClean="0">
                <a:sym typeface="Wingdings"/>
              </a:rPr>
              <a:t>A partir d’un acide (acide 1) et d’une base (base 2)</a:t>
            </a:r>
          </a:p>
          <a:p>
            <a:pPr marL="118872" indent="0" algn="just">
              <a:buNone/>
            </a:pPr>
            <a:r>
              <a:rPr lang="fr-FR" dirty="0" smtClean="0">
                <a:sym typeface="Wingdings"/>
              </a:rPr>
              <a:t>On obtient directement un nouvel acide (acide 2) et une nouvelle base (base 1)</a:t>
            </a:r>
          </a:p>
          <a:p>
            <a:pPr marL="118872" indent="0" algn="just">
              <a:buNone/>
            </a:pPr>
            <a:endParaRPr lang="fr-FR" baseline="30000" dirty="0" smtClean="0">
              <a:sym typeface="Wingdings"/>
            </a:endParaRPr>
          </a:p>
          <a:p>
            <a:pPr marL="118872" indent="0" algn="just">
              <a:buNone/>
            </a:pPr>
            <a:r>
              <a:rPr lang="fr-FR" dirty="0" smtClean="0">
                <a:sym typeface="Wingdings"/>
              </a:rPr>
              <a:t>On obtient le schéma récapitulatif suivant:</a:t>
            </a:r>
            <a:endParaRPr lang="fr-FR" baseline="30000" dirty="0">
              <a:sym typeface="Wingding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3492130" y="2651125"/>
            <a:ext cx="763071" cy="5609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3492130" y="2090209"/>
            <a:ext cx="763071" cy="560916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 flipV="1">
            <a:off x="211667" y="3175004"/>
            <a:ext cx="6752166" cy="21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3492130" y="3221566"/>
            <a:ext cx="763071" cy="56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3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Réaction acide-</a:t>
            </a:r>
            <a:r>
              <a:rPr lang="fr-FR" dirty="0"/>
              <a:t>base </a:t>
            </a:r>
            <a:r>
              <a:rPr lang="fr-FR" dirty="0" smtClean="0"/>
              <a:t>: Généralisation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endParaRPr lang="fr-FR" sz="1400" dirty="0"/>
          </a:p>
          <a:p>
            <a:pPr marL="118872" indent="0" algn="just"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perte de H</a:t>
            </a:r>
            <a:r>
              <a:rPr lang="fr-FR" sz="2000" baseline="30000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endParaRPr lang="fr-FR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18872" indent="0" algn="just">
              <a:buNone/>
            </a:pPr>
            <a:endParaRPr lang="fr-FR" dirty="0"/>
          </a:p>
          <a:p>
            <a:pPr marL="118872" indent="0" algn="ctr">
              <a:buNone/>
            </a:pPr>
            <a:r>
              <a:rPr lang="fr-FR" dirty="0" smtClean="0"/>
              <a:t>HA	+	B 		</a:t>
            </a:r>
            <a:r>
              <a:rPr lang="fr-FR" dirty="0"/>
              <a:t>HB</a:t>
            </a:r>
            <a:r>
              <a:rPr lang="fr-FR" baseline="30000" dirty="0" smtClean="0"/>
              <a:t>+	</a:t>
            </a:r>
            <a:r>
              <a:rPr lang="fr-FR" dirty="0"/>
              <a:t>+ 	A</a:t>
            </a:r>
            <a:r>
              <a:rPr lang="fr-FR" baseline="30000" dirty="0" smtClean="0"/>
              <a:t>-</a:t>
            </a:r>
          </a:p>
          <a:p>
            <a:pPr marL="118872" indent="0">
              <a:buNone/>
            </a:pPr>
            <a:r>
              <a:rPr lang="fr-FR" sz="1600" baseline="30000" dirty="0"/>
              <a:t>	</a:t>
            </a:r>
            <a:r>
              <a:rPr lang="fr-FR" sz="1600" baseline="30000" dirty="0" smtClean="0"/>
              <a:t>	</a:t>
            </a:r>
            <a:r>
              <a:rPr lang="fr-FR" sz="1600" dirty="0" smtClean="0"/>
              <a:t>                  acide 1	             base 2</a:t>
            </a:r>
            <a:r>
              <a:rPr lang="fr-FR" sz="1600" dirty="0"/>
              <a:t>	</a:t>
            </a:r>
            <a:r>
              <a:rPr lang="fr-FR" sz="1600" dirty="0" smtClean="0"/>
              <a:t>                acide 2	              base 1</a:t>
            </a:r>
          </a:p>
          <a:p>
            <a:pPr marL="118872" indent="0" algn="just">
              <a:buNone/>
            </a:pPr>
            <a:endParaRPr lang="fr-FR" baseline="30000" dirty="0" smtClean="0"/>
          </a:p>
          <a:p>
            <a:pPr marL="118872" indent="0" algn="just">
              <a:buNone/>
            </a:pPr>
            <a:endParaRPr lang="fr-FR" baseline="30000" dirty="0"/>
          </a:p>
          <a:p>
            <a:pPr marL="118872" indent="0" algn="just">
              <a:buNone/>
            </a:pPr>
            <a:r>
              <a:rPr lang="fr-FR" baseline="30000" dirty="0" smtClean="0"/>
              <a:t>							   </a:t>
            </a:r>
            <a:r>
              <a:rPr lang="fr-FR" sz="2000" dirty="0" smtClean="0">
                <a:solidFill>
                  <a:srgbClr val="0000FF"/>
                </a:solidFill>
              </a:rPr>
              <a:t>capture de H</a:t>
            </a:r>
            <a:r>
              <a:rPr lang="fr-FR" sz="2000" baseline="30000" dirty="0" smtClean="0">
                <a:solidFill>
                  <a:srgbClr val="0000FF"/>
                </a:solidFill>
              </a:rPr>
              <a:t>+</a:t>
            </a:r>
          </a:p>
          <a:p>
            <a:pPr marL="118872" indent="0" algn="just">
              <a:buNone/>
            </a:pPr>
            <a:endParaRPr lang="fr-FR" sz="2000" baseline="30000" dirty="0">
              <a:solidFill>
                <a:srgbClr val="0000FF"/>
              </a:solidFill>
            </a:endParaRPr>
          </a:p>
          <a:p>
            <a:pPr marL="118872" indent="0" algn="just">
              <a:buNone/>
            </a:pPr>
            <a:endParaRPr lang="fr-FR" sz="2000" baseline="30000" dirty="0" smtClean="0">
              <a:solidFill>
                <a:srgbClr val="0000FF"/>
              </a:solidFill>
            </a:endParaRPr>
          </a:p>
          <a:p>
            <a:pPr marL="118872" indent="0" algn="just">
              <a:buNone/>
            </a:pPr>
            <a:endParaRPr lang="fr-FR" sz="2000" baseline="30000" dirty="0" smtClean="0">
              <a:solidFill>
                <a:srgbClr val="0000FF"/>
              </a:solidFill>
            </a:endParaRPr>
          </a:p>
          <a:p>
            <a:pPr marL="118872" indent="0" algn="just">
              <a:buNone/>
            </a:pPr>
            <a:r>
              <a:rPr lang="fr-FR" sz="2000" baseline="30000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Convention d’écriture:</a:t>
            </a:r>
          </a:p>
          <a:p>
            <a:pPr marL="118872" indent="0" algn="just">
              <a:buNone/>
            </a:pPr>
            <a:r>
              <a:rPr lang="fr-FR" sz="2400" dirty="0" smtClean="0"/>
              <a:t>le chiffre 1 est attribué au couple dont l’acide figure parmi les réactifs de la réaction acide-base, l’autre couple étant le couple 2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4042463" y="2725208"/>
            <a:ext cx="763071" cy="560916"/>
          </a:xfrm>
          <a:prstGeom prst="rect">
            <a:avLst/>
          </a:prstGeom>
        </p:spPr>
      </p:pic>
      <p:cxnSp>
        <p:nvCxnSpPr>
          <p:cNvPr id="13" name="Connecteur droit avec flèche 12"/>
          <p:cNvCxnSpPr/>
          <p:nvPr/>
        </p:nvCxnSpPr>
        <p:spPr>
          <a:xfrm flipH="1">
            <a:off x="7239002" y="1809752"/>
            <a:ext cx="21167" cy="10265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1989667" y="1809752"/>
            <a:ext cx="52493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989667" y="1809752"/>
            <a:ext cx="0" cy="1026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566585" y="3672417"/>
            <a:ext cx="0" cy="81491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5577419" y="3672417"/>
            <a:ext cx="0" cy="81491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566585" y="4487333"/>
            <a:ext cx="201083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32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Introduction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Un peu d’histoire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La théorie acide-base de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 acide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d’une base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Couple acide-base conjugué</a:t>
            </a:r>
          </a:p>
          <a:p>
            <a:pPr marL="768096" lvl="2" indent="0">
              <a:buNone/>
            </a:pPr>
            <a:endParaRPr lang="fr-FR" sz="1400" dirty="0" smtClean="0"/>
          </a:p>
          <a:p>
            <a:pPr marL="667512" indent="-457200">
              <a:buFont typeface="Wingdings" charset="2"/>
              <a:buChar char="§"/>
            </a:pPr>
            <a:r>
              <a:rPr lang="fr-FR" dirty="0" smtClean="0"/>
              <a:t>Réaction acide-base selon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Définition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Les différentes étapes</a:t>
            </a:r>
          </a:p>
          <a:p>
            <a:pPr marL="676656" lvl="2" indent="0">
              <a:buNone/>
            </a:pPr>
            <a:endParaRPr lang="fr-FR" sz="19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133208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Introduction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Un peu d’histoire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La théorie acide-base de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 acide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d’une base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Couple acide-base conjugué</a:t>
            </a:r>
          </a:p>
          <a:p>
            <a:pPr marL="768096" lvl="2" indent="0">
              <a:buNone/>
            </a:pPr>
            <a:endParaRPr lang="fr-FR" sz="1400" dirty="0" smtClean="0"/>
          </a:p>
          <a:p>
            <a:pPr marL="667512" indent="-457200">
              <a:buFont typeface="Wingdings" charset="2"/>
              <a:buChar char="§"/>
            </a:pPr>
            <a:r>
              <a:rPr lang="fr-FR" dirty="0" smtClean="0"/>
              <a:t>Réaction acide-base selon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Définition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Les différentes étapes</a:t>
            </a:r>
          </a:p>
          <a:p>
            <a:pPr marL="676656" lvl="2" indent="0">
              <a:buNone/>
            </a:pPr>
            <a:endParaRPr lang="fr-FR" sz="1900" dirty="0"/>
          </a:p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rgbClr val="FF0000"/>
                </a:solidFill>
              </a:rPr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396292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I (1)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/>
          <a:lstStyle/>
          <a:p>
            <a:pPr marL="118872" indent="0">
              <a:buNone/>
            </a:pP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Ionisation de l’acide acétique dans l’eau</a:t>
            </a:r>
          </a:p>
          <a:p>
            <a:pPr marL="118872" indent="0">
              <a:buNone/>
            </a:pPr>
            <a:endParaRPr lang="fr-FR" sz="1400" dirty="0"/>
          </a:p>
          <a:p>
            <a:r>
              <a:rPr lang="fr-FR" dirty="0" smtClean="0"/>
              <a:t>Remarque préalable: L’eau peut se comporter comme un acide ou un base (composé ampholyte); on doit donc regarder en priorité l’autre réactif.</a:t>
            </a:r>
          </a:p>
          <a:p>
            <a:pPr marL="118872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Identification de l’acide 1 et de la base 2</a:t>
            </a:r>
          </a:p>
          <a:p>
            <a:pPr lvl="1"/>
            <a:r>
              <a:rPr lang="fr-FR" dirty="0" smtClean="0"/>
              <a:t>Acide acétique – CH3COOH </a:t>
            </a:r>
            <a:r>
              <a:rPr lang="fr-FR" dirty="0" smtClean="0">
                <a:sym typeface="Wingdings"/>
              </a:rPr>
              <a:t> acide 1</a:t>
            </a:r>
            <a:endParaRPr lang="fr-FR" dirty="0" smtClean="0"/>
          </a:p>
          <a:p>
            <a:pPr lvl="1"/>
            <a:r>
              <a:rPr lang="fr-FR" dirty="0" smtClean="0"/>
              <a:t>Et donc l’eau - H2O </a:t>
            </a:r>
            <a:r>
              <a:rPr lang="fr-FR" dirty="0" smtClean="0">
                <a:sym typeface="Wingdings"/>
              </a:rPr>
              <a:t> base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29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I (2)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/>
          <a:lstStyle/>
          <a:p>
            <a:pPr marL="118872" indent="0">
              <a:buNone/>
            </a:pP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Ionisation de l’acide acétique dans l’eau</a:t>
            </a:r>
          </a:p>
          <a:p>
            <a:pPr marL="118872" indent="0">
              <a:buNone/>
            </a:pPr>
            <a:endParaRPr lang="fr-FR" sz="1400" dirty="0" smtClean="0"/>
          </a:p>
          <a:p>
            <a:pPr marL="118872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52400" y="1665817"/>
            <a:ext cx="8906933" cy="500168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just">
              <a:buFont typeface="Wingdings 2"/>
              <a:buNone/>
            </a:pPr>
            <a:endParaRPr lang="fr-FR" sz="1400" dirty="0" smtClean="0"/>
          </a:p>
          <a:p>
            <a:pPr marL="118872" indent="0" algn="just">
              <a:buFont typeface="Wingdings 2"/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</a:t>
            </a:r>
          </a:p>
          <a:p>
            <a:pPr marL="118872" indent="0" algn="just">
              <a:buFont typeface="Wingdings 2"/>
              <a:buNone/>
            </a:pPr>
            <a:r>
              <a:rPr lang="fr-FR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				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perte de H</a:t>
            </a:r>
            <a:r>
              <a:rPr lang="fr-FR" sz="2000" baseline="30000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</a:p>
          <a:p>
            <a:pPr marL="118872" indent="0" algn="just">
              <a:buFont typeface="Wingdings 2"/>
              <a:buNone/>
            </a:pPr>
            <a:endParaRPr lang="fr-FR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18872" indent="0" algn="just">
              <a:buFont typeface="Wingdings 2"/>
              <a:buNone/>
            </a:pPr>
            <a:endParaRPr lang="fr-FR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18872" indent="0" algn="just">
              <a:buFont typeface="Wingdings 2"/>
              <a:buNone/>
            </a:pPr>
            <a:r>
              <a:rPr lang="fr-FR" dirty="0" smtClean="0"/>
              <a:t>CH3COOH	+    H</a:t>
            </a:r>
            <a:r>
              <a:rPr lang="fr-FR" baseline="-25000" dirty="0" smtClean="0"/>
              <a:t>2</a:t>
            </a:r>
            <a:r>
              <a:rPr lang="fr-FR" dirty="0" smtClean="0"/>
              <a:t>O			   H3O</a:t>
            </a:r>
            <a:r>
              <a:rPr lang="fr-FR" baseline="30000" dirty="0" smtClean="0"/>
              <a:t>+</a:t>
            </a:r>
            <a:r>
              <a:rPr lang="fr-FR" dirty="0" smtClean="0"/>
              <a:t>     +    CH3COO</a:t>
            </a:r>
            <a:r>
              <a:rPr lang="fr-FR" baseline="30000" dirty="0" smtClean="0"/>
              <a:t>-</a:t>
            </a:r>
          </a:p>
          <a:p>
            <a:pPr marL="118872" indent="0">
              <a:buFont typeface="Wingdings 2"/>
              <a:buNone/>
            </a:pPr>
            <a:r>
              <a:rPr lang="fr-FR" sz="1600" baseline="30000" dirty="0" smtClean="0"/>
              <a:t>		</a:t>
            </a:r>
            <a:r>
              <a:rPr lang="fr-FR" sz="1600" dirty="0" smtClean="0"/>
              <a:t>        acide 1	            		     base 2	                		acide 2	        		      base 1</a:t>
            </a:r>
          </a:p>
          <a:p>
            <a:pPr marL="118872" indent="0" algn="just">
              <a:buFont typeface="Wingdings 2"/>
              <a:buNone/>
            </a:pPr>
            <a:endParaRPr lang="fr-FR" baseline="30000" dirty="0" smtClean="0"/>
          </a:p>
          <a:p>
            <a:pPr marL="118872" indent="0" algn="just">
              <a:buFont typeface="Wingdings 2"/>
              <a:buNone/>
            </a:pPr>
            <a:endParaRPr lang="fr-FR" baseline="30000" dirty="0" smtClean="0"/>
          </a:p>
          <a:p>
            <a:pPr marL="118872" indent="0" algn="just">
              <a:buFont typeface="Wingdings 2"/>
              <a:buNone/>
            </a:pPr>
            <a:r>
              <a:rPr lang="fr-FR" baseline="30000" dirty="0" smtClean="0"/>
              <a:t>							   						</a:t>
            </a:r>
            <a:r>
              <a:rPr lang="fr-FR" dirty="0" smtClean="0"/>
              <a:t>    </a:t>
            </a:r>
            <a:r>
              <a:rPr lang="fr-FR" sz="2000" dirty="0" smtClean="0">
                <a:solidFill>
                  <a:srgbClr val="0000FF"/>
                </a:solidFill>
              </a:rPr>
              <a:t>capture de H</a:t>
            </a:r>
            <a:r>
              <a:rPr lang="fr-FR" sz="2000" baseline="30000" dirty="0" smtClean="0">
                <a:solidFill>
                  <a:srgbClr val="0000FF"/>
                </a:solidFill>
              </a:rPr>
              <a:t>+</a:t>
            </a:r>
          </a:p>
          <a:p>
            <a:pPr marL="118872" indent="0" algn="just">
              <a:buFont typeface="Wingdings 2"/>
              <a:buNone/>
            </a:pPr>
            <a:endParaRPr lang="fr-FR" sz="2000" baseline="30000" dirty="0">
              <a:solidFill>
                <a:srgbClr val="0000FF"/>
              </a:solidFill>
            </a:endParaRPr>
          </a:p>
          <a:p>
            <a:pPr marL="118872" indent="0" algn="just">
              <a:buFont typeface="Wingdings 2"/>
              <a:buNone/>
            </a:pPr>
            <a:endParaRPr lang="fr-FR" sz="2000" baseline="30000" dirty="0" smtClean="0">
              <a:solidFill>
                <a:srgbClr val="0000FF"/>
              </a:solidFill>
            </a:endParaRPr>
          </a:p>
          <a:p>
            <a:pPr marL="118872" indent="0" algn="just">
              <a:buFont typeface="Wingdings 2"/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Couple acide-base 1 : CH3COOH/CH3COO</a:t>
            </a:r>
            <a:r>
              <a:rPr lang="fr-FR" sz="2000" baseline="30000" dirty="0" smtClean="0">
                <a:solidFill>
                  <a:srgbClr val="000000"/>
                </a:solidFill>
              </a:rPr>
              <a:t>-</a:t>
            </a:r>
          </a:p>
          <a:p>
            <a:pPr marL="118872" indent="0" algn="just">
              <a:buFont typeface="Wingdings 2"/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Couple acide-base 2: H2O/H3O</a:t>
            </a:r>
            <a:r>
              <a:rPr lang="fr-FR" sz="2000" baseline="30000" dirty="0" smtClean="0">
                <a:solidFill>
                  <a:srgbClr val="000000"/>
                </a:solidFill>
              </a:rPr>
              <a:t>+</a:t>
            </a:r>
          </a:p>
          <a:p>
            <a:pPr marL="118872" indent="0" algn="just">
              <a:buFont typeface="Wingdings 2"/>
              <a:buNone/>
            </a:pPr>
            <a:endParaRPr lang="fr-FR" sz="2000" baseline="30000" dirty="0" smtClean="0">
              <a:solidFill>
                <a:srgbClr val="0000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4042463" y="3365501"/>
            <a:ext cx="763071" cy="560916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3354917" y="4201575"/>
            <a:ext cx="0" cy="10795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354917" y="5281075"/>
            <a:ext cx="211666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5471583" y="4201575"/>
            <a:ext cx="0" cy="10795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555750" y="2328333"/>
            <a:ext cx="0" cy="1037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555750" y="2328333"/>
            <a:ext cx="602191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577667" y="2328333"/>
            <a:ext cx="0" cy="11218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56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II (1)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/>
          <a:lstStyle/>
          <a:p>
            <a:pPr marL="118872" indent="0">
              <a:buNone/>
            </a:pP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DISSOCIATION DE l’AMMONIAC dans l’eau</a:t>
            </a:r>
          </a:p>
          <a:p>
            <a:pPr marL="118872" indent="0">
              <a:buNone/>
            </a:pPr>
            <a:endParaRPr lang="fr-FR" sz="1400" dirty="0"/>
          </a:p>
          <a:p>
            <a:r>
              <a:rPr lang="fr-FR" dirty="0" smtClean="0"/>
              <a:t>Remarque préalable: L’eau peut se comporter comme un acide ou un base (composé ampholyte); on doit donc regarder en priorité l’autre réactif.</a:t>
            </a:r>
          </a:p>
          <a:p>
            <a:pPr marL="118872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Identification de l’acide 1 et de la base 2</a:t>
            </a:r>
          </a:p>
          <a:p>
            <a:pPr lvl="1"/>
            <a:r>
              <a:rPr lang="fr-FR" dirty="0" smtClean="0"/>
              <a:t>Ammoniac</a:t>
            </a:r>
            <a:r>
              <a:rPr lang="fr-FR" dirty="0" smtClean="0">
                <a:sym typeface="Wingdings"/>
              </a:rPr>
              <a:t> base 2</a:t>
            </a:r>
            <a:endParaRPr lang="fr-FR" dirty="0" smtClean="0"/>
          </a:p>
          <a:p>
            <a:pPr lvl="1"/>
            <a:r>
              <a:rPr lang="fr-FR" dirty="0" smtClean="0"/>
              <a:t>Et donc l’eau - H2O </a:t>
            </a:r>
            <a:r>
              <a:rPr lang="fr-FR" dirty="0" smtClean="0">
                <a:sym typeface="Wingdings"/>
              </a:rPr>
              <a:t> acide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64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II (2)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13417"/>
            <a:ext cx="9144000" cy="5344583"/>
          </a:xfrm>
        </p:spPr>
        <p:txBody>
          <a:bodyPr/>
          <a:lstStyle/>
          <a:p>
            <a:pPr marL="118872" indent="0">
              <a:buNone/>
            </a:pP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DISSOCIATION DE l’AMMONIAC dans l’eau</a:t>
            </a:r>
          </a:p>
          <a:p>
            <a:pPr marL="118872" indent="0">
              <a:buNone/>
            </a:pPr>
            <a:endParaRPr lang="fr-FR" sz="1400" dirty="0" smtClean="0"/>
          </a:p>
          <a:p>
            <a:pPr marL="118872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52400" y="1665817"/>
            <a:ext cx="8906933" cy="500168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just">
              <a:buFont typeface="Wingdings 2"/>
              <a:buNone/>
            </a:pPr>
            <a:endParaRPr lang="fr-FR" sz="1400" dirty="0" smtClean="0"/>
          </a:p>
          <a:p>
            <a:pPr marL="118872" indent="0" algn="just">
              <a:buFont typeface="Wingdings 2"/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</a:t>
            </a:r>
          </a:p>
          <a:p>
            <a:pPr marL="118872" indent="0" algn="just">
              <a:buFont typeface="Wingdings 2"/>
              <a:buNone/>
            </a:pPr>
            <a:r>
              <a:rPr lang="fr-FR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						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perte de H</a:t>
            </a:r>
            <a:r>
              <a:rPr lang="fr-FR" sz="2000" baseline="30000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</a:p>
          <a:p>
            <a:pPr marL="118872" indent="0" algn="just">
              <a:buFont typeface="Wingdings 2"/>
              <a:buNone/>
            </a:pPr>
            <a:endParaRPr lang="fr-FR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18872" indent="0" algn="just">
              <a:buFont typeface="Wingdings 2"/>
              <a:buNone/>
            </a:pPr>
            <a:endParaRPr lang="fr-FR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18872" indent="0" algn="just">
              <a:buFont typeface="Wingdings 2"/>
              <a:buNone/>
            </a:pPr>
            <a:r>
              <a:rPr lang="fr-FR" dirty="0" smtClean="0"/>
              <a:t>		H</a:t>
            </a:r>
            <a:r>
              <a:rPr lang="fr-FR" baseline="-25000" dirty="0" smtClean="0"/>
              <a:t>2</a:t>
            </a:r>
            <a:r>
              <a:rPr lang="fr-FR" dirty="0" smtClean="0"/>
              <a:t>O	+    NH</a:t>
            </a:r>
            <a:r>
              <a:rPr lang="fr-FR" baseline="-25000" dirty="0" smtClean="0"/>
              <a:t>3</a:t>
            </a:r>
            <a:r>
              <a:rPr lang="fr-FR" dirty="0" smtClean="0"/>
              <a:t>			   NH</a:t>
            </a:r>
            <a:r>
              <a:rPr lang="fr-FR" baseline="-25000" dirty="0" smtClean="0"/>
              <a:t>4</a:t>
            </a:r>
            <a:r>
              <a:rPr lang="fr-FR" baseline="30000" dirty="0" smtClean="0"/>
              <a:t>+</a:t>
            </a:r>
            <a:r>
              <a:rPr lang="fr-FR" dirty="0" smtClean="0"/>
              <a:t>     +    OH</a:t>
            </a:r>
            <a:r>
              <a:rPr lang="fr-FR" baseline="30000" dirty="0" smtClean="0"/>
              <a:t>-</a:t>
            </a:r>
          </a:p>
          <a:p>
            <a:pPr marL="118872" indent="0">
              <a:buFont typeface="Wingdings 2"/>
              <a:buNone/>
            </a:pPr>
            <a:r>
              <a:rPr lang="fr-FR" sz="1600" baseline="30000" dirty="0" smtClean="0"/>
              <a:t>		</a:t>
            </a:r>
            <a:r>
              <a:rPr lang="fr-FR" sz="1600" dirty="0" smtClean="0"/>
              <a:t>        acide 1	            </a:t>
            </a:r>
            <a:r>
              <a:rPr lang="fr-FR" sz="1600" dirty="0"/>
              <a:t> </a:t>
            </a:r>
            <a:r>
              <a:rPr lang="fr-FR" sz="1600" dirty="0" smtClean="0"/>
              <a:t>            base 2	                	       acide 2	        		      base 1</a:t>
            </a:r>
          </a:p>
          <a:p>
            <a:pPr marL="118872" indent="0" algn="just">
              <a:buFont typeface="Wingdings 2"/>
              <a:buNone/>
            </a:pPr>
            <a:endParaRPr lang="fr-FR" baseline="30000" dirty="0" smtClean="0"/>
          </a:p>
          <a:p>
            <a:pPr marL="118872" indent="0" algn="just">
              <a:buFont typeface="Wingdings 2"/>
              <a:buNone/>
            </a:pPr>
            <a:endParaRPr lang="fr-FR" baseline="30000" dirty="0" smtClean="0"/>
          </a:p>
          <a:p>
            <a:pPr marL="118872" indent="0" algn="just">
              <a:buFont typeface="Wingdings 2"/>
              <a:buNone/>
            </a:pPr>
            <a:r>
              <a:rPr lang="fr-FR" baseline="30000" dirty="0" smtClean="0"/>
              <a:t>							   				</a:t>
            </a:r>
            <a:r>
              <a:rPr lang="fr-FR" baseline="30000" dirty="0"/>
              <a:t>	</a:t>
            </a:r>
            <a:r>
              <a:rPr lang="fr-FR" sz="2000" dirty="0" smtClean="0">
                <a:solidFill>
                  <a:srgbClr val="0000FF"/>
                </a:solidFill>
              </a:rPr>
              <a:t>capture de H</a:t>
            </a:r>
            <a:r>
              <a:rPr lang="fr-FR" sz="2000" baseline="30000" dirty="0" smtClean="0">
                <a:solidFill>
                  <a:srgbClr val="0000FF"/>
                </a:solidFill>
              </a:rPr>
              <a:t>+</a:t>
            </a:r>
          </a:p>
          <a:p>
            <a:pPr marL="118872" indent="0" algn="just">
              <a:buFont typeface="Wingdings 2"/>
              <a:buNone/>
            </a:pPr>
            <a:endParaRPr lang="fr-FR" sz="2000" baseline="30000" dirty="0">
              <a:solidFill>
                <a:srgbClr val="0000FF"/>
              </a:solidFill>
            </a:endParaRPr>
          </a:p>
          <a:p>
            <a:pPr marL="118872" indent="0" algn="just">
              <a:buFont typeface="Wingdings 2"/>
              <a:buNone/>
            </a:pPr>
            <a:endParaRPr lang="fr-FR" sz="2000" baseline="30000" dirty="0" smtClean="0">
              <a:solidFill>
                <a:srgbClr val="0000FF"/>
              </a:solidFill>
            </a:endParaRPr>
          </a:p>
          <a:p>
            <a:pPr marL="118872" indent="0" algn="just">
              <a:buFont typeface="Wingdings 2"/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Couple acide-base 1 : H</a:t>
            </a:r>
            <a:r>
              <a:rPr lang="fr-FR" sz="2000" baseline="-25000" dirty="0" smtClean="0">
                <a:solidFill>
                  <a:srgbClr val="000000"/>
                </a:solidFill>
              </a:rPr>
              <a:t>2</a:t>
            </a:r>
            <a:r>
              <a:rPr lang="fr-FR" sz="2000" dirty="0" smtClean="0">
                <a:solidFill>
                  <a:srgbClr val="000000"/>
                </a:solidFill>
              </a:rPr>
              <a:t>O/OH</a:t>
            </a:r>
            <a:r>
              <a:rPr lang="fr-FR" sz="2000" baseline="30000" dirty="0" smtClean="0">
                <a:solidFill>
                  <a:srgbClr val="000000"/>
                </a:solidFill>
              </a:rPr>
              <a:t>-</a:t>
            </a:r>
          </a:p>
          <a:p>
            <a:pPr marL="118872" indent="0" algn="just">
              <a:buFont typeface="Wingdings 2"/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Couple acide-base 2: NH3/NH4</a:t>
            </a:r>
            <a:r>
              <a:rPr lang="fr-FR" sz="2000" baseline="30000" dirty="0" smtClean="0">
                <a:solidFill>
                  <a:srgbClr val="000000"/>
                </a:solidFill>
              </a:rPr>
              <a:t>+</a:t>
            </a:r>
          </a:p>
          <a:p>
            <a:pPr marL="118872" indent="0" algn="just">
              <a:buFont typeface="Wingdings 2"/>
              <a:buNone/>
            </a:pPr>
            <a:endParaRPr lang="fr-FR" sz="2000" baseline="30000" dirty="0" smtClean="0">
              <a:solidFill>
                <a:srgbClr val="0000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646" t="29909" r="57812" b="40615"/>
          <a:stretch/>
        </p:blipFill>
        <p:spPr>
          <a:xfrm>
            <a:off x="3449791" y="3450167"/>
            <a:ext cx="763071" cy="560916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868084" y="4201575"/>
            <a:ext cx="0" cy="10795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868084" y="5281075"/>
            <a:ext cx="2106083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974167" y="4201575"/>
            <a:ext cx="0" cy="10795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555750" y="2328333"/>
            <a:ext cx="0" cy="1037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555750" y="2328333"/>
            <a:ext cx="513291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688667" y="2328333"/>
            <a:ext cx="0" cy="11218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1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Introduction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Un peu d’histoire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La théorie acide-base de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 acide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d’une base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Couple acide-base conjugué</a:t>
            </a:r>
          </a:p>
          <a:p>
            <a:pPr marL="768096" lvl="2" indent="0">
              <a:buNone/>
            </a:pPr>
            <a:endParaRPr lang="fr-FR" sz="1400" dirty="0" smtClean="0"/>
          </a:p>
          <a:p>
            <a:pPr marL="667512" indent="-457200">
              <a:buFont typeface="Wingdings" charset="2"/>
              <a:buChar char="§"/>
            </a:pPr>
            <a:r>
              <a:rPr lang="fr-FR" dirty="0" smtClean="0"/>
              <a:t>Réaction acide-base selon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Définition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Les différentes étapes</a:t>
            </a:r>
          </a:p>
          <a:p>
            <a:pPr marL="676656" lvl="2" indent="0">
              <a:buNone/>
            </a:pPr>
            <a:endParaRPr lang="fr-FR" sz="19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396292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667" y="155448"/>
            <a:ext cx="8964083" cy="12527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À quelles questions va-t-on répondre…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56191"/>
            <a:ext cx="8229600" cy="3463559"/>
          </a:xfrm>
        </p:spPr>
        <p:txBody>
          <a:bodyPr/>
          <a:lstStyle/>
          <a:p>
            <a:r>
              <a:rPr lang="fr-FR" dirty="0" smtClean="0"/>
              <a:t>Qu’est ce qu’un acide / une base?</a:t>
            </a:r>
          </a:p>
          <a:p>
            <a:pPr marL="118872" indent="0">
              <a:buNone/>
            </a:pPr>
            <a:r>
              <a:rPr lang="fr-FR" dirty="0"/>
              <a:t>	</a:t>
            </a:r>
            <a:r>
              <a:rPr lang="fr-FR" sz="2400" dirty="0" smtClean="0"/>
              <a:t>exemple de la vie de tous les jours?</a:t>
            </a:r>
          </a:p>
          <a:p>
            <a:pPr marL="118872" indent="0">
              <a:buNone/>
            </a:pPr>
            <a:endParaRPr lang="fr-FR" sz="2400" dirty="0" smtClean="0"/>
          </a:p>
          <a:p>
            <a:r>
              <a:rPr lang="fr-FR" dirty="0" smtClean="0"/>
              <a:t>Qu’est qu’un couple acide-base conjugué?</a:t>
            </a:r>
          </a:p>
          <a:p>
            <a:pPr marL="118872" indent="0">
              <a:buNone/>
            </a:pPr>
            <a:r>
              <a:rPr lang="fr-FR" dirty="0"/>
              <a:t>	</a:t>
            </a:r>
            <a:endParaRPr lang="fr-FR" sz="2400" dirty="0" smtClean="0"/>
          </a:p>
          <a:p>
            <a:r>
              <a:rPr lang="fr-FR" dirty="0" smtClean="0"/>
              <a:t>Qu’est ce qu’une réaction acide-base?</a:t>
            </a:r>
          </a:p>
          <a:p>
            <a:pPr marL="118872" indent="0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47897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Introduction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Un peu d’histoire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La théorie acide-base de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 acide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d’une base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Couple acide-base conjugué</a:t>
            </a:r>
          </a:p>
          <a:p>
            <a:pPr marL="768096" lvl="2" indent="0">
              <a:buNone/>
            </a:pPr>
            <a:endParaRPr lang="fr-FR" sz="1400" dirty="0" smtClean="0"/>
          </a:p>
          <a:p>
            <a:pPr marL="667512" indent="-457200">
              <a:buFont typeface="Wingdings" charset="2"/>
              <a:buChar char="§"/>
            </a:pPr>
            <a:r>
              <a:rPr lang="fr-FR" dirty="0" smtClean="0"/>
              <a:t>Réaction acide-base selon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Définition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Les différentes étapes</a:t>
            </a:r>
          </a:p>
          <a:p>
            <a:pPr marL="676656" lvl="2" indent="0">
              <a:buNone/>
            </a:pPr>
            <a:endParaRPr lang="fr-FR" sz="19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396292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Mais d’abord, un peu d’histoire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" y="1775191"/>
            <a:ext cx="8985250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dirty="0" smtClean="0"/>
              <a:t>Toute première approche de la notion acide-base :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	les Romains avec la fabrication de vinaigre à 	partir de vin…</a:t>
            </a:r>
          </a:p>
          <a:p>
            <a:pPr marL="118872" indent="0">
              <a:buNone/>
            </a:pPr>
            <a:r>
              <a:rPr lang="fr-FR" dirty="0"/>
              <a:t>	</a:t>
            </a:r>
          </a:p>
          <a:p>
            <a:pPr marL="118872" indent="0">
              <a:buNone/>
            </a:pPr>
            <a:r>
              <a:rPr lang="fr-FR" dirty="0" smtClean="0"/>
              <a:t>	alcool de vin 		</a:t>
            </a:r>
            <a:r>
              <a:rPr lang="fr-FR" dirty="0" smtClean="0">
                <a:sym typeface="Wingdings"/>
              </a:rPr>
              <a:t>	Vin aigre (=&gt; vinaigre)</a:t>
            </a:r>
          </a:p>
          <a:p>
            <a:pPr marL="118872" indent="0">
              <a:buNone/>
            </a:pPr>
            <a:r>
              <a:rPr lang="fr-FR" sz="1600" dirty="0">
                <a:sym typeface="Wingdings"/>
              </a:rPr>
              <a:t>	</a:t>
            </a:r>
            <a:r>
              <a:rPr lang="fr-FR" sz="1600" dirty="0" smtClean="0">
                <a:sym typeface="Wingdings"/>
              </a:rPr>
              <a:t>			bactéries </a:t>
            </a:r>
            <a:r>
              <a:rPr lang="fr-FR" sz="1600" i="1" dirty="0" err="1" smtClean="0">
                <a:sym typeface="Wingdings"/>
              </a:rPr>
              <a:t>Acetobacter</a:t>
            </a:r>
            <a:endParaRPr lang="fr-FR" sz="1600" i="1" dirty="0" smtClean="0">
              <a:sym typeface="Wingdings"/>
            </a:endParaRPr>
          </a:p>
          <a:p>
            <a:pPr marL="118872" indent="0">
              <a:buNone/>
            </a:pPr>
            <a:r>
              <a:rPr lang="fr-FR" sz="1600" dirty="0">
                <a:sym typeface="Wingdings"/>
              </a:rPr>
              <a:t>	</a:t>
            </a:r>
            <a:r>
              <a:rPr lang="fr-FR" sz="1600" dirty="0" smtClean="0">
                <a:sym typeface="Wingdings"/>
              </a:rPr>
              <a:t>			présentes dans l’air</a:t>
            </a:r>
          </a:p>
          <a:p>
            <a:pPr marL="118872" indent="0">
              <a:buNone/>
            </a:pPr>
            <a:endParaRPr lang="fr-FR" sz="1600" dirty="0">
              <a:sym typeface="Wingdings"/>
            </a:endParaRPr>
          </a:p>
          <a:p>
            <a:pPr marL="118872" indent="0">
              <a:buNone/>
            </a:pPr>
            <a:r>
              <a:rPr lang="fr-FR" sz="3600" dirty="0" smtClean="0">
                <a:sym typeface="Wingdings"/>
              </a:rPr>
              <a:t>Vinaigre = acide acétique = CH</a:t>
            </a:r>
            <a:r>
              <a:rPr lang="fr-FR" sz="3600" baseline="-25000" dirty="0" smtClean="0">
                <a:sym typeface="Wingdings"/>
              </a:rPr>
              <a:t>3</a:t>
            </a:r>
            <a:r>
              <a:rPr lang="fr-FR" sz="3600" dirty="0" smtClean="0">
                <a:sym typeface="Wingdings"/>
              </a:rPr>
              <a:t>COOH = </a:t>
            </a:r>
            <a:r>
              <a:rPr lang="fr-FR" sz="3600" dirty="0" err="1" smtClean="0">
                <a:sym typeface="Wingdings"/>
              </a:rPr>
              <a:t>HAc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78991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Mais d’abord, un peu d’histoire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fr-FR" dirty="0" smtClean="0"/>
              <a:t>Arrhenius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théorie d’acide-base </a:t>
            </a:r>
          </a:p>
          <a:p>
            <a:pPr marL="118872" indent="0">
              <a:buNone/>
            </a:pPr>
            <a:endParaRPr lang="fr-FR" dirty="0" smtClean="0">
              <a:sym typeface="Wingdings"/>
            </a:endParaRPr>
          </a:p>
          <a:p>
            <a:pPr marL="118872" indent="0">
              <a:buNone/>
            </a:pPr>
            <a:r>
              <a:rPr lang="fr-FR" dirty="0"/>
              <a:t>Dans des solutions aqueuses</a:t>
            </a:r>
          </a:p>
          <a:p>
            <a:pPr marL="118872" indent="0">
              <a:buNone/>
            </a:pPr>
            <a:endParaRPr lang="fr-FR" dirty="0">
              <a:sym typeface="Wingdings"/>
            </a:endParaRPr>
          </a:p>
          <a:p>
            <a:pPr marL="118872" indent="0">
              <a:buNone/>
            </a:pPr>
            <a:r>
              <a:rPr lang="fr-FR" dirty="0">
                <a:sym typeface="Wingdings"/>
              </a:rPr>
              <a:t>Il y a </a:t>
            </a:r>
            <a:r>
              <a:rPr lang="fr-FR" dirty="0" smtClean="0">
                <a:sym typeface="Wingdings"/>
              </a:rPr>
              <a:t>indépendance </a:t>
            </a:r>
            <a:r>
              <a:rPr lang="fr-FR" dirty="0">
                <a:sym typeface="Wingdings"/>
              </a:rPr>
              <a:t>entre la réaction d’un acide et celle d’une base</a:t>
            </a:r>
          </a:p>
          <a:p>
            <a:pPr marL="118872" indent="0">
              <a:buNone/>
            </a:pPr>
            <a:endParaRPr lang="fr-FR" dirty="0" smtClean="0"/>
          </a:p>
          <a:p>
            <a:pPr marL="118872" indent="0">
              <a:buNone/>
            </a:pPr>
            <a:r>
              <a:rPr lang="fr-FR" dirty="0" smtClean="0"/>
              <a:t>	Acide </a:t>
            </a:r>
            <a:r>
              <a:rPr lang="fr-FR" dirty="0"/>
              <a:t>: entité capable de libérer un H</a:t>
            </a:r>
            <a:r>
              <a:rPr lang="fr-FR" baseline="30000" dirty="0"/>
              <a:t>+</a:t>
            </a:r>
          </a:p>
          <a:p>
            <a:pPr marL="118872" indent="0">
              <a:buNone/>
            </a:pPr>
            <a:r>
              <a:rPr lang="fr-FR" dirty="0"/>
              <a:t>	Base: entité capable de libérer un OH</a:t>
            </a:r>
            <a:r>
              <a:rPr lang="fr-FR" baseline="30000" dirty="0"/>
              <a:t>-</a:t>
            </a:r>
          </a:p>
          <a:p>
            <a:pPr marL="11887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5015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Mais d’abord, un peu d’histoire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86476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fr-FR" dirty="0" smtClean="0"/>
              <a:t>Bronsted et Lowry </a:t>
            </a:r>
            <a:r>
              <a:rPr lang="fr-FR" dirty="0" smtClean="0">
                <a:sym typeface="Wingdings"/>
              </a:rPr>
              <a:t> extension de la théorie d’acide de base d’Arrhenius </a:t>
            </a:r>
          </a:p>
          <a:p>
            <a:pPr marL="118872" indent="0">
              <a:buNone/>
            </a:pPr>
            <a:endParaRPr lang="fr-FR" dirty="0">
              <a:sym typeface="Wingdings"/>
            </a:endParaRPr>
          </a:p>
          <a:p>
            <a:pPr marL="118872" indent="0">
              <a:buNone/>
            </a:pPr>
            <a:r>
              <a:rPr lang="fr-FR" dirty="0" smtClean="0">
                <a:sym typeface="Wingdings"/>
              </a:rPr>
              <a:t>On ne se limite plus aux solutions aqueuses </a:t>
            </a:r>
            <a:r>
              <a:rPr lang="fr-FR" dirty="0">
                <a:sym typeface="Wingdings"/>
              </a:rPr>
              <a:t>:</a:t>
            </a:r>
            <a:r>
              <a:rPr lang="fr-FR" dirty="0" smtClean="0">
                <a:sym typeface="Wingdings"/>
              </a:rPr>
              <a:t> généralisation aux SOLVANTS</a:t>
            </a:r>
          </a:p>
          <a:p>
            <a:pPr marL="118872" indent="0">
              <a:buNone/>
            </a:pPr>
            <a:endParaRPr lang="fr-FR" dirty="0">
              <a:sym typeface="Wingdings"/>
            </a:endParaRPr>
          </a:p>
          <a:p>
            <a:pPr marL="118872" indent="0">
              <a:buNone/>
            </a:pPr>
            <a:r>
              <a:rPr lang="fr-FR" dirty="0" smtClean="0">
                <a:sym typeface="Wingdings"/>
              </a:rPr>
              <a:t>La réaction de l’acide et de la base sont dépendantes et sont liées à un transfert de protons de l’un des composés vers l’autre</a:t>
            </a:r>
          </a:p>
          <a:p>
            <a:pPr marL="118872" indent="0">
              <a:buNone/>
            </a:pPr>
            <a:endParaRPr lang="fr-FR" dirty="0">
              <a:sym typeface="Wingdings"/>
            </a:endParaRPr>
          </a:p>
          <a:p>
            <a:pPr marL="118872" indent="0">
              <a:buNone/>
            </a:pPr>
            <a:r>
              <a:rPr lang="fr-FR" dirty="0" smtClean="0">
                <a:sym typeface="Wingdings"/>
              </a:rPr>
              <a:t>	Acide: espèce chimique susceptible de céder un ou 	plusieurs protons (H</a:t>
            </a:r>
            <a:r>
              <a:rPr lang="fr-FR" baseline="30000" dirty="0" smtClean="0">
                <a:sym typeface="Wingdings"/>
              </a:rPr>
              <a:t>+</a:t>
            </a:r>
            <a:r>
              <a:rPr lang="fr-FR" dirty="0" smtClean="0">
                <a:sym typeface="Wingdings"/>
              </a:rPr>
              <a:t>)</a:t>
            </a:r>
          </a:p>
          <a:p>
            <a:pPr marL="118872" indent="0">
              <a:buNone/>
            </a:pPr>
            <a:endParaRPr lang="fr-FR" dirty="0" smtClean="0">
              <a:sym typeface="Wingdings"/>
            </a:endParaRPr>
          </a:p>
          <a:p>
            <a:pPr marL="118872" indent="0">
              <a:buNone/>
            </a:pPr>
            <a:r>
              <a:rPr lang="fr-FR" dirty="0" smtClean="0">
                <a:sym typeface="Wingdings"/>
              </a:rPr>
              <a:t>	Base: espèce chimique susceptible de capter un ou 	plusieurs protons </a:t>
            </a:r>
            <a:r>
              <a:rPr lang="fr-FR" dirty="0">
                <a:sym typeface="Wingdings"/>
              </a:rPr>
              <a:t>(H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Wingdings"/>
              </a:rPr>
              <a:t>)</a:t>
            </a:r>
          </a:p>
          <a:p>
            <a:pPr marL="118872" indent="0">
              <a:buNone/>
            </a:pPr>
            <a:endParaRPr lang="fr-FR" dirty="0" smtClean="0">
              <a:sym typeface="Wingdings"/>
            </a:endParaRPr>
          </a:p>
          <a:p>
            <a:pPr marL="118872" indent="0">
              <a:buNone/>
            </a:pPr>
            <a:endParaRPr lang="fr-FR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8090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Introduction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/>
              <a:t>Un peu d’histoire</a:t>
            </a:r>
          </a:p>
          <a:p>
            <a:pPr marL="118872" indent="0">
              <a:buNone/>
            </a:pPr>
            <a:endParaRPr lang="fr-FR" sz="1400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La théorie acide-base de </a:t>
            </a:r>
            <a:r>
              <a:rPr lang="fr-FR" dirty="0" err="1" smtClean="0">
                <a:solidFill>
                  <a:srgbClr val="FF0000"/>
                </a:solidFill>
              </a:rPr>
              <a:t>Brönsted</a:t>
            </a:r>
            <a:r>
              <a:rPr lang="fr-FR" dirty="0" smtClean="0">
                <a:solidFill>
                  <a:srgbClr val="FF0000"/>
                </a:solidFill>
              </a:rPr>
              <a:t> et Lowry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 acide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Définition d’une base</a:t>
            </a:r>
          </a:p>
          <a:p>
            <a:pPr lvl="2">
              <a:buFont typeface="Wingdings" charset="2"/>
              <a:buChar char="Ø"/>
            </a:pPr>
            <a:r>
              <a:rPr lang="fr-FR" dirty="0" smtClean="0"/>
              <a:t>Couple acide-base conjugué</a:t>
            </a:r>
          </a:p>
          <a:p>
            <a:pPr marL="768096" lvl="2" indent="0">
              <a:buNone/>
            </a:pPr>
            <a:endParaRPr lang="fr-FR" sz="1400" dirty="0" smtClean="0"/>
          </a:p>
          <a:p>
            <a:pPr marL="667512" indent="-457200">
              <a:buFont typeface="Wingdings" charset="2"/>
              <a:buChar char="§"/>
            </a:pPr>
            <a:r>
              <a:rPr lang="fr-FR" dirty="0" smtClean="0"/>
              <a:t>Réaction acide-base selon </a:t>
            </a:r>
            <a:r>
              <a:rPr lang="fr-FR" dirty="0" err="1" smtClean="0"/>
              <a:t>Brönsted</a:t>
            </a:r>
            <a:r>
              <a:rPr lang="fr-FR" dirty="0" smtClean="0"/>
              <a:t> et Lowry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Définition</a:t>
            </a:r>
          </a:p>
          <a:p>
            <a:pPr marL="1019556" lvl="2" indent="-342900">
              <a:buFont typeface="Wingdings" charset="2"/>
              <a:buChar char="Ø"/>
            </a:pPr>
            <a:r>
              <a:rPr lang="fr-FR" dirty="0" smtClean="0"/>
              <a:t>Les différentes étapes</a:t>
            </a:r>
          </a:p>
          <a:p>
            <a:pPr marL="676656" lvl="2" indent="0">
              <a:buNone/>
            </a:pPr>
            <a:endParaRPr lang="fr-FR" sz="19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396292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1736</TotalTime>
  <Words>791</Words>
  <Application>Microsoft Macintosh PowerPoint</Application>
  <PresentationFormat>Présentation à l'écran (4:3)</PresentationFormat>
  <Paragraphs>272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Module</vt:lpstr>
      <vt:lpstr> 6ème Sciences de bases: Chimie   Chapitre 1: Réaction acide-base (chap 9 du bouquin chimie 5e/6e collection de boeck)                        C. Draguet – année scolaire 2015- 2016   </vt:lpstr>
      <vt:lpstr>Plan du chapitre</vt:lpstr>
      <vt:lpstr>Plan du chapitre</vt:lpstr>
      <vt:lpstr>À quelles questions va-t-on répondre…</vt:lpstr>
      <vt:lpstr>Plan du chapitre</vt:lpstr>
      <vt:lpstr>Mais d’abord, un peu d’histoire (1)</vt:lpstr>
      <vt:lpstr>Mais d’abord, un peu d’histoire (2)</vt:lpstr>
      <vt:lpstr>Mais d’abord, un peu d’histoire (3)</vt:lpstr>
      <vt:lpstr>Plan du chapitre</vt:lpstr>
      <vt:lpstr>Acide selon Brönsted et Lowry</vt:lpstr>
      <vt:lpstr>Base selon Brönsted et Lowry</vt:lpstr>
      <vt:lpstr>Couple acide-base conjugué  selon Brönsted et Lowry</vt:lpstr>
      <vt:lpstr>Plan du chapitre</vt:lpstr>
      <vt:lpstr>Réaction acide-base  selon Brönsted et Lowry (1)</vt:lpstr>
      <vt:lpstr>Réaction acide-base  selon Brönsted et Lowry (2)</vt:lpstr>
      <vt:lpstr>Réaction acide-base  selon Brönsted et Lowry (3)</vt:lpstr>
      <vt:lpstr>Réaction acide-base  selon Brönsted et Lowry (4)</vt:lpstr>
      <vt:lpstr>Réaction acide-base  selon Brönsted et Lowry (5)</vt:lpstr>
      <vt:lpstr>Réaction acide-base : Généralisation</vt:lpstr>
      <vt:lpstr>Plan du chapitre</vt:lpstr>
      <vt:lpstr>Exemple I (1) </vt:lpstr>
      <vt:lpstr>Exemple I (2) </vt:lpstr>
      <vt:lpstr>Exemple II (1) </vt:lpstr>
      <vt:lpstr>Exemple II (2) </vt:lpstr>
    </vt:vector>
  </TitlesOfParts>
  <Company>Waterleau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6ème Sciences de bases: Chimie   Chapitre 1: Réaction acide-base (chap 9 du bouquin chimie 5e/6e collection de boeck)                        C. Draguet – année scolaire 2015- 2016   </dc:title>
  <dc:creator>Patrick Siméons</dc:creator>
  <cp:lastModifiedBy>fanny Puissant</cp:lastModifiedBy>
  <cp:revision>23</cp:revision>
  <dcterms:created xsi:type="dcterms:W3CDTF">2015-11-06T05:56:10Z</dcterms:created>
  <dcterms:modified xsi:type="dcterms:W3CDTF">2016-01-07T09:20:25Z</dcterms:modified>
</cp:coreProperties>
</file>