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4" r:id="rId3"/>
    <p:sldId id="284" r:id="rId4"/>
    <p:sldId id="285" r:id="rId5"/>
    <p:sldId id="257" r:id="rId6"/>
    <p:sldId id="286" r:id="rId7"/>
    <p:sldId id="287" r:id="rId8"/>
    <p:sldId id="289" r:id="rId9"/>
    <p:sldId id="288" r:id="rId10"/>
    <p:sldId id="290" r:id="rId11"/>
    <p:sldId id="291" r:id="rId12"/>
    <p:sldId id="292" r:id="rId13"/>
    <p:sldId id="293" r:id="rId14"/>
    <p:sldId id="295" r:id="rId15"/>
    <p:sldId id="294" r:id="rId16"/>
    <p:sldId id="296" r:id="rId17"/>
    <p:sldId id="297" r:id="rId18"/>
    <p:sldId id="298" r:id="rId19"/>
    <p:sldId id="299" r:id="rId20"/>
    <p:sldId id="300" r:id="rId21"/>
    <p:sldId id="303" r:id="rId22"/>
    <p:sldId id="305" r:id="rId23"/>
    <p:sldId id="306" r:id="rId24"/>
    <p:sldId id="307" r:id="rId25"/>
    <p:sldId id="309" r:id="rId26"/>
    <p:sldId id="308" r:id="rId27"/>
    <p:sldId id="310" r:id="rId28"/>
    <p:sldId id="311" r:id="rId29"/>
    <p:sldId id="313" r:id="rId30"/>
    <p:sldId id="312" r:id="rId3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667E2-2D4C-E44D-B7B1-0C33EBC30129}" type="datetimeFigureOut">
              <a:rPr lang="fr-FR" smtClean="0"/>
              <a:t>7/01/16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26D4-EDD6-BE45-B57A-9181AF8C712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99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6A75A-75E9-AE4F-A04B-978A721710D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444A2-01A4-A843-A7B1-01A94D5CD7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05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BE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CBAFFD-570C-6B43-87E1-F6AFC8EF956B}" type="datetimeFigureOut">
              <a:rPr lang="fr-FR" smtClean="0"/>
              <a:t>7/01/16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078FFC-AE57-EF4C-9A42-64E48D2D483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6301" y="2416175"/>
            <a:ext cx="7772400" cy="1470025"/>
          </a:xfrm>
        </p:spPr>
        <p:txBody>
          <a:bodyPr>
            <a:noAutofit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6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Sciences de bases:</a:t>
            </a:r>
            <a:br>
              <a:rPr lang="fr-FR" sz="3600" dirty="0" smtClean="0"/>
            </a:br>
            <a:r>
              <a:rPr lang="fr-FR" sz="3600" dirty="0" smtClean="0"/>
              <a:t>Chimie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Chapitre 2: Acidité et échelle de pH</a:t>
            </a:r>
            <a:br>
              <a:rPr lang="fr-FR" sz="3600" dirty="0" smtClean="0"/>
            </a:br>
            <a:r>
              <a:rPr lang="fr-FR" sz="2000" dirty="0" smtClean="0"/>
              <a:t>(</a:t>
            </a:r>
            <a:r>
              <a:rPr lang="fr-FR" sz="2000" dirty="0" err="1" smtClean="0"/>
              <a:t>chap</a:t>
            </a:r>
            <a:r>
              <a:rPr lang="fr-FR" sz="2000" dirty="0" smtClean="0"/>
              <a:t> 8 du bouquin chimie 5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/6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collection de </a:t>
            </a:r>
            <a:r>
              <a:rPr lang="fr-FR" sz="2000" dirty="0" err="1" smtClean="0"/>
              <a:t>boeck</a:t>
            </a:r>
            <a:r>
              <a:rPr lang="fr-FR" sz="2000" dirty="0" smtClean="0"/>
              <a:t>)</a:t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																C. </a:t>
            </a:r>
            <a:r>
              <a:rPr lang="fr-FR" sz="2000" dirty="0" err="1" smtClean="0"/>
              <a:t>Draguet</a:t>
            </a:r>
            <a:r>
              <a:rPr lang="fr-FR" sz="2000" dirty="0" smtClean="0"/>
              <a:t> – année scolaire 2015- 2016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7666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/>
          </a:bodyPr>
          <a:lstStyle/>
          <a:p>
            <a:r>
              <a:rPr lang="fr-FR" dirty="0"/>
              <a:t>Produit ionique de </a:t>
            </a:r>
            <a:r>
              <a:rPr lang="fr-FR" dirty="0" smtClean="0"/>
              <a:t>l’eau -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w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555750"/>
            <a:ext cx="9144000" cy="5302249"/>
          </a:xfrm>
        </p:spPr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Cette réaction peut encore s’écrire:</a:t>
            </a: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	2 H2O</a:t>
            </a:r>
            <a:r>
              <a:rPr lang="fr-FR" sz="2400" baseline="-25000" dirty="0">
                <a:sym typeface="Wingdings"/>
              </a:rPr>
              <a:t>(l)   </a:t>
            </a:r>
            <a:r>
              <a:rPr lang="fr-FR" sz="2400" dirty="0">
                <a:sym typeface="Wingdings"/>
              </a:rPr>
              <a:t> 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>
                <a:sym typeface="Wingdings"/>
              </a:rPr>
              <a:t>)</a:t>
            </a:r>
            <a:r>
              <a:rPr lang="fr-FR" sz="2400" dirty="0">
                <a:sym typeface="Wingdings"/>
              </a:rPr>
              <a:t>+ </a:t>
            </a:r>
            <a:r>
              <a:rPr lang="fr-FR" sz="2400" dirty="0" smtClean="0">
                <a:sym typeface="Wingdings"/>
              </a:rPr>
              <a:t>OH</a:t>
            </a:r>
            <a:r>
              <a:rPr lang="fr-FR" sz="2400" baseline="30000" dirty="0" smtClean="0">
                <a:sym typeface="Wingdings"/>
              </a:rPr>
              <a:t>-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</a:p>
          <a:p>
            <a:pPr marL="118872" indent="0">
              <a:buNone/>
            </a:pPr>
            <a:endParaRPr lang="fr-FR" sz="2400" baseline="-250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Et ce caractérise par une constante d’équilibre appelée constante d’autoprotolyse </a:t>
            </a:r>
            <a:r>
              <a:rPr lang="fr-FR" sz="2400" dirty="0" err="1" smtClean="0">
                <a:sym typeface="Wingdings"/>
              </a:rPr>
              <a:t>K</a:t>
            </a:r>
            <a:r>
              <a:rPr lang="fr-FR" sz="2400" baseline="-25000" dirty="0" err="1" smtClean="0">
                <a:sym typeface="Wingdings"/>
              </a:rPr>
              <a:t>c</a:t>
            </a:r>
            <a:r>
              <a:rPr lang="fr-FR" sz="2400" dirty="0" smtClean="0">
                <a:sym typeface="Wingdings"/>
              </a:rPr>
              <a:t> qui peut se définir comme suit:</a:t>
            </a: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	K</a:t>
            </a:r>
            <a:r>
              <a:rPr lang="fr-FR" sz="2400" baseline="-25000" dirty="0" smtClean="0">
                <a:sym typeface="Wingdings"/>
              </a:rPr>
              <a:t>C</a:t>
            </a:r>
            <a:r>
              <a:rPr lang="fr-FR" sz="2400" dirty="0" smtClean="0">
                <a:sym typeface="Wingdings"/>
              </a:rPr>
              <a:t> = 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Comme la concentration de l’eau après réaction est sensiblement la même qu’avant réaction, on peut approximer que:  	  	= C</a:t>
            </a:r>
            <a:r>
              <a:rPr lang="fr-FR" sz="2400" baseline="30000" dirty="0" smtClean="0">
                <a:sym typeface="Wingdings"/>
              </a:rPr>
              <a:t>2</a:t>
            </a:r>
            <a:r>
              <a:rPr lang="fr-FR" sz="2400" baseline="-25000" dirty="0" smtClean="0">
                <a:sym typeface="Wingdings"/>
              </a:rPr>
              <a:t>H2O</a:t>
            </a:r>
            <a:r>
              <a:rPr lang="fr-FR" sz="2400" dirty="0" smtClean="0">
                <a:sym typeface="Wingdings"/>
              </a:rPr>
              <a:t> 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>
                <a:sym typeface="Wingdings"/>
              </a:rPr>
              <a:t>P</a:t>
            </a:r>
            <a:r>
              <a:rPr lang="fr-FR" sz="2400" dirty="0" smtClean="0">
                <a:sym typeface="Wingdings"/>
              </a:rPr>
              <a:t>our </a:t>
            </a:r>
            <a:r>
              <a:rPr lang="fr-FR" sz="2400" dirty="0">
                <a:sym typeface="Wingdings"/>
              </a:rPr>
              <a:t>un </a:t>
            </a:r>
            <a:r>
              <a:rPr lang="fr-FR" sz="2400" dirty="0" smtClean="0">
                <a:sym typeface="Wingdings"/>
              </a:rPr>
              <a:t>kilo(1000g) d’eau masse molaire 18g:mol) </a:t>
            </a:r>
            <a:r>
              <a:rPr lang="fr-FR" sz="2400" dirty="0">
                <a:sym typeface="Wingdings"/>
              </a:rPr>
              <a:t>contenu dans un litre</a:t>
            </a: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C</a:t>
            </a:r>
            <a:r>
              <a:rPr lang="fr-FR" sz="2400" baseline="-25000" dirty="0" smtClean="0">
                <a:sym typeface="Wingdings"/>
              </a:rPr>
              <a:t>H2O </a:t>
            </a:r>
            <a:r>
              <a:rPr lang="fr-FR" sz="2400" dirty="0" smtClean="0">
                <a:sym typeface="Wingdings"/>
              </a:rPr>
              <a:t>= n </a:t>
            </a:r>
            <a:r>
              <a:rPr lang="fr-FR" sz="2400" baseline="-25000" dirty="0" smtClean="0">
                <a:sym typeface="Wingdings"/>
              </a:rPr>
              <a:t>H2O</a:t>
            </a:r>
            <a:r>
              <a:rPr lang="fr-FR" sz="2400" dirty="0" smtClean="0">
                <a:sym typeface="Wingdings"/>
              </a:rPr>
              <a:t> /V </a:t>
            </a:r>
            <a:r>
              <a:rPr lang="fr-FR" sz="2400" baseline="-25000" dirty="0" smtClean="0">
                <a:sym typeface="Wingdings"/>
              </a:rPr>
              <a:t>H2O </a:t>
            </a:r>
            <a:r>
              <a:rPr lang="fr-FR" sz="2400" dirty="0"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	avec </a:t>
            </a:r>
            <a:r>
              <a:rPr lang="fr-FR" sz="2400" dirty="0">
                <a:sym typeface="Wingdings"/>
              </a:rPr>
              <a:t>n </a:t>
            </a:r>
            <a:r>
              <a:rPr lang="fr-FR" sz="2400" baseline="-25000" dirty="0">
                <a:sym typeface="Wingdings"/>
              </a:rPr>
              <a:t>H2O</a:t>
            </a:r>
            <a:r>
              <a:rPr lang="fr-FR" sz="2400" dirty="0"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= 1000/18 = 55,5 mol 		et          V = 1 L</a:t>
            </a:r>
          </a:p>
          <a:p>
            <a:pPr marL="118872" indent="0">
              <a:buNone/>
            </a:pPr>
            <a:endParaRPr lang="fr-FR" sz="13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	On a donc </a:t>
            </a:r>
            <a:r>
              <a:rPr lang="fr-FR" sz="2400" dirty="0">
                <a:sym typeface="Wingdings"/>
              </a:rPr>
              <a:t>C</a:t>
            </a:r>
            <a:r>
              <a:rPr lang="fr-FR" sz="2400" baseline="-25000" dirty="0">
                <a:sym typeface="Wingdings"/>
              </a:rPr>
              <a:t>H2O </a:t>
            </a:r>
            <a:r>
              <a:rPr lang="fr-FR" sz="2400" dirty="0" smtClean="0">
                <a:sym typeface="Wingdings"/>
              </a:rPr>
              <a:t>= 55,5 mol/L</a:t>
            </a: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endParaRPr lang="fr-FR" sz="2400" baseline="-25000" dirty="0" smtClean="0">
              <a:sym typeface="Wingding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22958" b="10665"/>
          <a:stretch/>
        </p:blipFill>
        <p:spPr>
          <a:xfrm>
            <a:off x="2736329" y="3184559"/>
            <a:ext cx="2270882" cy="10638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23045" t="51276" r="41551" b="10665"/>
          <a:stretch/>
        </p:blipFill>
        <p:spPr>
          <a:xfrm>
            <a:off x="5313775" y="4896259"/>
            <a:ext cx="978085" cy="42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7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/>
          </a:bodyPr>
          <a:lstStyle/>
          <a:p>
            <a:r>
              <a:rPr lang="fr-FR" dirty="0"/>
              <a:t>Produit ionique de </a:t>
            </a:r>
            <a:r>
              <a:rPr lang="fr-FR" dirty="0" smtClean="0"/>
              <a:t>l’eau -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w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1555750"/>
            <a:ext cx="9144000" cy="530224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En remplaçant et en transformant l’équation, on obtient:</a:t>
            </a: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	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K</a:t>
            </a:r>
            <a:r>
              <a:rPr lang="fr-FR" sz="2400" b="1" baseline="-25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C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. (55,5)</a:t>
            </a:r>
            <a:r>
              <a:rPr lang="fr-FR" sz="2400" b="1" baseline="30000" dirty="0">
                <a:solidFill>
                  <a:schemeClr val="accent5">
                    <a:lumMod val="75000"/>
                  </a:schemeClr>
                </a:solidFill>
                <a:sym typeface="Wingdings"/>
              </a:rPr>
              <a:t>2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=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 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</a:t>
            </a: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olidFill>
                  <a:srgbClr val="9A3130"/>
                </a:solidFill>
                <a:sym typeface="Wingdings"/>
              </a:rPr>
              <a:t>Le terme de gauche étant une constante, on peut lui attribuer une nouvelle constante : </a:t>
            </a:r>
            <a:r>
              <a:rPr lang="fr-FR" sz="2400" dirty="0" err="1" smtClean="0">
                <a:solidFill>
                  <a:srgbClr val="9A3130"/>
                </a:solidFill>
                <a:sym typeface="Wingdings"/>
              </a:rPr>
              <a:t>Kw</a:t>
            </a:r>
            <a:r>
              <a:rPr lang="fr-FR" sz="2400" dirty="0" smtClean="0">
                <a:solidFill>
                  <a:srgbClr val="9A3130"/>
                </a:solidFill>
                <a:sym typeface="Wingdings"/>
              </a:rPr>
              <a:t> – produit ionique de l’eau</a:t>
            </a: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On obtient donc l’équation finale: </a:t>
            </a:r>
            <a:r>
              <a:rPr lang="fr-FR" sz="2400" dirty="0" err="1" smtClean="0">
                <a:sym typeface="Wingdings"/>
              </a:rPr>
              <a:t>Kw</a:t>
            </a:r>
            <a:r>
              <a:rPr lang="fr-FR" sz="2400" dirty="0" smtClean="0">
                <a:sym typeface="Wingdings"/>
              </a:rPr>
              <a:t> =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 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</a:t>
            </a: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Le produit ionique de l’eau est donc le produit des concentration en </a:t>
            </a:r>
            <a:r>
              <a:rPr lang="fr-FR" sz="2400" dirty="0"/>
              <a:t>H3O</a:t>
            </a:r>
            <a:r>
              <a:rPr lang="fr-FR" sz="2400" baseline="30000" dirty="0"/>
              <a:t>+</a:t>
            </a:r>
            <a:r>
              <a:rPr lang="fr-FR" sz="2400" dirty="0"/>
              <a:t> et OH</a:t>
            </a:r>
            <a:r>
              <a:rPr lang="fr-FR" sz="2400" baseline="30000" dirty="0" smtClean="0"/>
              <a:t>-</a:t>
            </a:r>
            <a:r>
              <a:rPr lang="fr-FR" sz="2400" dirty="0" smtClean="0"/>
              <a:t> </a:t>
            </a:r>
            <a:r>
              <a:rPr lang="fr-FR" sz="2400" dirty="0" smtClean="0">
                <a:sym typeface="Wingdings"/>
              </a:rPr>
              <a:t>présents dans l’eau pure.</a:t>
            </a:r>
          </a:p>
          <a:p>
            <a:pPr>
              <a:buFont typeface="Wingdings" charset="0"/>
              <a:buChar char="è"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 A la température de 25°C, </a:t>
            </a:r>
            <a:r>
              <a:rPr lang="fr-FR" sz="2400" dirty="0" err="1" smtClean="0">
                <a:solidFill>
                  <a:srgbClr val="FF0000"/>
                </a:solidFill>
                <a:sym typeface="Wingdings"/>
              </a:rPr>
              <a:t>Kw</a:t>
            </a: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 = 10 </a:t>
            </a:r>
            <a:r>
              <a:rPr lang="fr-FR" sz="2400" baseline="30000" dirty="0" smtClean="0">
                <a:solidFill>
                  <a:srgbClr val="FF0000"/>
                </a:solidFill>
                <a:sym typeface="Wingdings"/>
              </a:rPr>
              <a:t>-14 </a:t>
            </a: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= </a:t>
            </a:r>
            <a:r>
              <a:rPr lang="fr-FR" sz="2400" dirty="0">
                <a:solidFill>
                  <a:srgbClr val="FF0000"/>
                </a:solidFill>
                <a:sym typeface="Symbol"/>
              </a:rPr>
              <a:t></a:t>
            </a:r>
            <a:r>
              <a:rPr lang="fr-FR" sz="2400" dirty="0">
                <a:solidFill>
                  <a:srgbClr val="FF0000"/>
                </a:solidFill>
                <a:sym typeface="Wingdings"/>
              </a:rPr>
              <a:t>H3O</a:t>
            </a:r>
            <a:r>
              <a:rPr lang="fr-FR" sz="2400" baseline="30000" dirty="0">
                <a:solidFill>
                  <a:srgbClr val="FF0000"/>
                </a:solidFill>
                <a:sym typeface="Wingdings"/>
              </a:rPr>
              <a:t>+</a:t>
            </a:r>
            <a:r>
              <a:rPr lang="fr-FR" sz="2400" dirty="0">
                <a:solidFill>
                  <a:srgbClr val="FF0000"/>
                </a:solidFill>
                <a:sym typeface="Symbol"/>
              </a:rPr>
              <a:t>  </a:t>
            </a:r>
            <a:r>
              <a:rPr lang="fr-FR" sz="2400" dirty="0">
                <a:solidFill>
                  <a:srgbClr val="FF0000"/>
                </a:solidFill>
                <a:sym typeface="Wingdings"/>
              </a:rPr>
              <a:t>OH</a:t>
            </a:r>
            <a:r>
              <a:rPr lang="fr-FR" sz="2400" baseline="30000" dirty="0">
                <a:solidFill>
                  <a:srgbClr val="FF0000"/>
                </a:solidFill>
                <a:sym typeface="Wingdings"/>
              </a:rPr>
              <a:t>_</a:t>
            </a:r>
            <a:r>
              <a:rPr lang="fr-FR" sz="2400" dirty="0">
                <a:solidFill>
                  <a:srgbClr val="FF0000"/>
                </a:solidFill>
                <a:sym typeface="Symbol"/>
              </a:rPr>
              <a:t> </a:t>
            </a:r>
            <a:endParaRPr lang="fr-FR" sz="2400" dirty="0">
              <a:solidFill>
                <a:srgbClr val="FF0000"/>
              </a:solidFill>
              <a:sym typeface="Wingdings"/>
            </a:endParaRP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1765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/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/>
              <a:t>L’acidité d’une solution</a:t>
            </a:r>
          </a:p>
          <a:p>
            <a:endParaRPr lang="fr-FR" dirty="0"/>
          </a:p>
          <a:p>
            <a:r>
              <a:rPr lang="fr-FR" dirty="0" smtClean="0"/>
              <a:t>Produit ionique de l’eau</a:t>
            </a:r>
          </a:p>
          <a:p>
            <a:endParaRPr lang="fr-FR" dirty="0"/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Concentration en H3O</a:t>
            </a:r>
            <a:r>
              <a:rPr lang="fr-FR" baseline="300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et OH</a:t>
            </a:r>
            <a:r>
              <a:rPr lang="fr-FR" baseline="300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</a:p>
          <a:p>
            <a:pPr lvl="1">
              <a:buFont typeface="Wingdings" charset="2"/>
              <a:buChar char="Ø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63061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l’eau pure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7" y="1555750"/>
            <a:ext cx="8954223" cy="530224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Grâce à </a:t>
            </a:r>
            <a:r>
              <a:rPr lang="fr-FR" sz="2400" dirty="0" err="1" smtClean="0">
                <a:sym typeface="Wingdings"/>
              </a:rPr>
              <a:t>Kw</a:t>
            </a:r>
            <a:r>
              <a:rPr lang="fr-FR" sz="2400" dirty="0" smtClean="0">
                <a:sym typeface="Wingdings"/>
              </a:rPr>
              <a:t>, il est donc possible de calculer les valeurs des concentration en </a:t>
            </a:r>
            <a:r>
              <a:rPr lang="fr-FR" sz="2400" dirty="0"/>
              <a:t>H3O</a:t>
            </a:r>
            <a:r>
              <a:rPr lang="fr-FR" sz="2400" baseline="30000" dirty="0"/>
              <a:t>+</a:t>
            </a:r>
            <a:r>
              <a:rPr lang="fr-FR" sz="2400" dirty="0"/>
              <a:t> et OH</a:t>
            </a:r>
            <a:r>
              <a:rPr lang="fr-FR" sz="2400" baseline="30000" dirty="0"/>
              <a:t>-</a:t>
            </a:r>
            <a:r>
              <a:rPr lang="fr-FR" sz="2400" dirty="0"/>
              <a:t> </a:t>
            </a:r>
            <a:r>
              <a:rPr lang="fr-FR" sz="2400" dirty="0">
                <a:sym typeface="Wingdings"/>
              </a:rPr>
              <a:t>présents dans l’eau </a:t>
            </a:r>
            <a:r>
              <a:rPr lang="fr-FR" sz="2400" dirty="0" smtClean="0">
                <a:sym typeface="Wingdings"/>
              </a:rPr>
              <a:t>pure à 25°C.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De part la réaction d’autoprotolyse de l’eau :</a:t>
            </a: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H2O</a:t>
            </a:r>
            <a:r>
              <a:rPr lang="fr-FR" sz="2400" baseline="-25000" dirty="0">
                <a:sym typeface="Wingdings"/>
              </a:rPr>
              <a:t>(l) </a:t>
            </a:r>
            <a:r>
              <a:rPr lang="fr-FR" sz="2400" dirty="0">
                <a:sym typeface="Wingdings"/>
              </a:rPr>
              <a:t>+ H2O</a:t>
            </a:r>
            <a:r>
              <a:rPr lang="fr-FR" sz="2400" baseline="-25000" dirty="0">
                <a:sym typeface="Wingdings"/>
              </a:rPr>
              <a:t>(l)   </a:t>
            </a:r>
            <a:r>
              <a:rPr lang="fr-FR" sz="2400" dirty="0">
                <a:sym typeface="Wingdings"/>
              </a:rPr>
              <a:t> 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>
                <a:sym typeface="Wingdings"/>
              </a:rPr>
              <a:t>)</a:t>
            </a:r>
            <a:r>
              <a:rPr lang="fr-FR" sz="2400" dirty="0">
                <a:sym typeface="Wingdings"/>
              </a:rPr>
              <a:t>+ OH</a:t>
            </a:r>
            <a:r>
              <a:rPr lang="fr-FR" sz="2400" baseline="30000" dirty="0">
                <a:sym typeface="Wingdings"/>
              </a:rPr>
              <a:t>-</a:t>
            </a:r>
            <a:r>
              <a:rPr lang="fr-FR" sz="2400" dirty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</a:p>
          <a:p>
            <a:pPr marL="118872" indent="0">
              <a:buNone/>
            </a:pPr>
            <a:endParaRPr lang="fr-FR" sz="2400" baseline="-250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on peut déduire que dans l’eau pure, </a:t>
            </a:r>
            <a:r>
              <a:rPr lang="fr-FR" sz="2400" dirty="0" smtClean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 smtClean="0">
                <a:sym typeface="Wingdings"/>
              </a:rPr>
              <a:t>+</a:t>
            </a:r>
            <a:r>
              <a:rPr lang="fr-FR" sz="2400" dirty="0" smtClean="0">
                <a:sym typeface="Symbol"/>
              </a:rPr>
              <a:t> = </a:t>
            </a:r>
            <a:r>
              <a:rPr lang="fr-FR" sz="2400" dirty="0" smtClean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 smtClean="0">
                <a:sym typeface="Symbol"/>
              </a:rPr>
              <a:t> </a:t>
            </a:r>
            <a:endParaRPr lang="fr-FR" sz="2400" dirty="0"/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Et donc </a:t>
            </a:r>
            <a:r>
              <a:rPr lang="fr-FR" sz="2400" dirty="0" err="1" smtClean="0">
                <a:sym typeface="Wingdings"/>
              </a:rPr>
              <a:t>Kw</a:t>
            </a:r>
            <a:r>
              <a:rPr lang="fr-FR" sz="2400" dirty="0" smtClean="0">
                <a:sym typeface="Wingdings"/>
              </a:rPr>
              <a:t> = </a:t>
            </a:r>
            <a:r>
              <a:rPr lang="fr-FR" sz="2400" dirty="0" smtClean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= 10 </a:t>
            </a:r>
            <a:r>
              <a:rPr lang="fr-FR" sz="2400" baseline="30000" dirty="0" smtClean="0">
                <a:sym typeface="Symbol"/>
              </a:rPr>
              <a:t>-14 </a:t>
            </a:r>
            <a:r>
              <a:rPr lang="fr-FR" sz="2400" dirty="0" smtClean="0">
                <a:sym typeface="Symbol"/>
              </a:rPr>
              <a:t>peut s’écrire: </a:t>
            </a: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 </a:t>
            </a:r>
            <a:r>
              <a:rPr lang="fr-FR" sz="2400" dirty="0" err="1" smtClean="0">
                <a:sym typeface="Symbol"/>
              </a:rPr>
              <a:t>Kw</a:t>
            </a:r>
            <a:r>
              <a:rPr lang="fr-FR" sz="2400" dirty="0" smtClean="0">
                <a:sym typeface="Symbol"/>
              </a:rPr>
              <a:t> = 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baseline="30000" dirty="0" smtClean="0">
                <a:sym typeface="Symbol"/>
              </a:rPr>
              <a:t>2</a:t>
            </a:r>
            <a:r>
              <a:rPr lang="fr-FR" sz="2400" dirty="0" smtClean="0">
                <a:sym typeface="Symbol"/>
              </a:rPr>
              <a:t> </a:t>
            </a:r>
            <a:r>
              <a:rPr lang="fr-FR" sz="2400" dirty="0">
                <a:sym typeface="Symbol"/>
              </a:rPr>
              <a:t>= 10 </a:t>
            </a:r>
            <a:r>
              <a:rPr lang="fr-FR" sz="2400" baseline="30000" dirty="0">
                <a:sym typeface="Symbol"/>
              </a:rPr>
              <a:t>-14 </a:t>
            </a:r>
            <a:r>
              <a:rPr lang="fr-FR" sz="2400" dirty="0">
                <a:sym typeface="Symbol"/>
              </a:rPr>
              <a:t>	</a:t>
            </a:r>
            <a:r>
              <a:rPr lang="fr-FR" sz="2400" dirty="0" smtClean="0">
                <a:sym typeface="Symbol"/>
              </a:rPr>
              <a:t>ou encore	 </a:t>
            </a:r>
            <a:r>
              <a:rPr lang="fr-FR" sz="2400" dirty="0" err="1" smtClean="0">
                <a:sym typeface="Symbol"/>
              </a:rPr>
              <a:t>Kw</a:t>
            </a:r>
            <a:r>
              <a:rPr lang="fr-FR" sz="2400" dirty="0" smtClean="0">
                <a:sym typeface="Symbol"/>
              </a:rPr>
              <a:t> = 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</a:t>
            </a:r>
            <a:r>
              <a:rPr lang="fr-FR" sz="2400" baseline="30000" dirty="0">
                <a:sym typeface="Symbol"/>
              </a:rPr>
              <a:t>2</a:t>
            </a:r>
            <a:r>
              <a:rPr lang="fr-FR" sz="2400" dirty="0">
                <a:sym typeface="Symbol"/>
              </a:rPr>
              <a:t> = 10 </a:t>
            </a:r>
            <a:r>
              <a:rPr lang="fr-FR" sz="2400" baseline="30000" dirty="0">
                <a:sym typeface="Symbol"/>
              </a:rPr>
              <a:t>-</a:t>
            </a:r>
            <a:r>
              <a:rPr lang="fr-FR" sz="2400" baseline="30000" dirty="0" smtClean="0">
                <a:sym typeface="Symbol"/>
              </a:rPr>
              <a:t>14</a:t>
            </a:r>
          </a:p>
          <a:p>
            <a:pPr marL="118872" indent="0">
              <a:buNone/>
            </a:pPr>
            <a:endParaRPr lang="fr-FR" sz="2400" dirty="0">
              <a:sym typeface="Symbol"/>
            </a:endParaRP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Et dès lors,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=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= </a:t>
            </a:r>
            <a:r>
              <a:rPr lang="fr-FR" sz="2400" dirty="0" smtClean="0">
                <a:sym typeface="Symbol"/>
              </a:rPr>
              <a:t>√ 10 </a:t>
            </a:r>
            <a:r>
              <a:rPr lang="fr-FR" sz="2400" baseline="30000" dirty="0">
                <a:sym typeface="Symbol"/>
              </a:rPr>
              <a:t>-14 </a:t>
            </a:r>
            <a:r>
              <a:rPr lang="fr-FR" sz="2400" dirty="0" smtClean="0">
                <a:sym typeface="Symbol"/>
              </a:rPr>
              <a:t>mol/l = </a:t>
            </a:r>
            <a:r>
              <a:rPr lang="fr-FR" sz="2400" dirty="0">
                <a:sym typeface="Symbol"/>
              </a:rPr>
              <a:t>10 </a:t>
            </a:r>
            <a:r>
              <a:rPr lang="fr-FR" sz="2400" baseline="30000" dirty="0" smtClean="0">
                <a:sym typeface="Symbol"/>
              </a:rPr>
              <a:t>-</a:t>
            </a:r>
            <a:r>
              <a:rPr lang="fr-FR" sz="2400" baseline="30000" dirty="0">
                <a:sym typeface="Symbol"/>
              </a:rPr>
              <a:t>7</a:t>
            </a:r>
            <a:r>
              <a:rPr lang="fr-FR" sz="2400" baseline="30000" dirty="0" smtClean="0">
                <a:sym typeface="Symbol"/>
              </a:rPr>
              <a:t> </a:t>
            </a:r>
            <a:r>
              <a:rPr lang="fr-FR" sz="2400" dirty="0">
                <a:sym typeface="Symbol"/>
              </a:rPr>
              <a:t>mol/l </a:t>
            </a:r>
            <a:endParaRPr lang="fr-FR" sz="2400" dirty="0"/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 Dans l’eau pure, à 25°C, les concentrations en </a:t>
            </a:r>
            <a:r>
              <a:rPr lang="fr-FR" sz="2400" dirty="0">
                <a:solidFill>
                  <a:srgbClr val="FF0000"/>
                </a:solidFill>
              </a:rPr>
              <a:t>H3O</a:t>
            </a:r>
            <a:r>
              <a:rPr lang="fr-FR" sz="2400" baseline="30000" dirty="0">
                <a:solidFill>
                  <a:srgbClr val="FF0000"/>
                </a:solidFill>
              </a:rPr>
              <a:t>+</a:t>
            </a:r>
            <a:r>
              <a:rPr lang="fr-FR" sz="2400" dirty="0">
                <a:solidFill>
                  <a:srgbClr val="FF0000"/>
                </a:solidFill>
              </a:rPr>
              <a:t> et OH</a:t>
            </a:r>
            <a:r>
              <a:rPr lang="fr-FR" sz="2400" baseline="30000" dirty="0">
                <a:solidFill>
                  <a:srgbClr val="FF0000"/>
                </a:solidFill>
              </a:rPr>
              <a:t>-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valent toutes les deux </a:t>
            </a:r>
            <a:r>
              <a:rPr lang="fr-FR" sz="2400" dirty="0">
                <a:solidFill>
                  <a:srgbClr val="FF0000"/>
                </a:solidFill>
                <a:sym typeface="Symbol"/>
              </a:rPr>
              <a:t>10 </a:t>
            </a:r>
            <a:r>
              <a:rPr lang="fr-FR" sz="2400" baseline="30000" dirty="0">
                <a:solidFill>
                  <a:srgbClr val="FF0000"/>
                </a:solidFill>
                <a:sym typeface="Symbol"/>
              </a:rPr>
              <a:t>-7 </a:t>
            </a:r>
            <a:r>
              <a:rPr lang="fr-FR" sz="2400" dirty="0">
                <a:solidFill>
                  <a:srgbClr val="FF0000"/>
                </a:solidFill>
                <a:sym typeface="Symbol"/>
              </a:rPr>
              <a:t>mol/l </a:t>
            </a:r>
            <a:r>
              <a:rPr lang="fr-FR" sz="2400" dirty="0" smtClean="0">
                <a:solidFill>
                  <a:srgbClr val="FF0000"/>
                </a:solidFill>
                <a:sym typeface="Symbol"/>
              </a:rPr>
              <a:t>et l’eau est dite neutre</a:t>
            </a:r>
            <a:endParaRPr lang="fr-FR" sz="2400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8771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/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/>
              <a:t>L’acidité d’une solution</a:t>
            </a:r>
          </a:p>
          <a:p>
            <a:endParaRPr lang="fr-FR" dirty="0"/>
          </a:p>
          <a:p>
            <a:r>
              <a:rPr lang="fr-FR" dirty="0" smtClean="0"/>
              <a:t>Produit ionique de l’eau</a:t>
            </a:r>
          </a:p>
          <a:p>
            <a:endParaRPr lang="fr-FR" dirty="0"/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Concentration en H3O</a:t>
            </a:r>
            <a:r>
              <a:rPr lang="fr-FR" baseline="300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et OH</a:t>
            </a:r>
            <a:r>
              <a:rPr lang="fr-FR" baseline="300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428910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les solutions aqueuses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7" y="1555750"/>
            <a:ext cx="8954223" cy="530224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Dans toute solution aqueuse, quelque soit le soluté présent, il y a toujours des </a:t>
            </a:r>
            <a:r>
              <a:rPr lang="fr-FR" sz="2400" dirty="0"/>
              <a:t>H3O</a:t>
            </a:r>
            <a:r>
              <a:rPr lang="fr-FR" sz="2400" baseline="30000" dirty="0"/>
              <a:t>+</a:t>
            </a:r>
            <a:r>
              <a:rPr lang="fr-FR" sz="2400" dirty="0"/>
              <a:t> et </a:t>
            </a:r>
            <a:r>
              <a:rPr lang="fr-FR" sz="2400" dirty="0" smtClean="0"/>
              <a:t>des OH</a:t>
            </a:r>
            <a:r>
              <a:rPr lang="fr-FR" sz="2400" baseline="30000" dirty="0"/>
              <a:t>-</a:t>
            </a:r>
            <a:r>
              <a:rPr lang="fr-FR" sz="2400" dirty="0"/>
              <a:t> </a:t>
            </a:r>
            <a:r>
              <a:rPr lang="fr-FR" sz="2400" dirty="0" smtClean="0"/>
              <a:t>et pour ces solutions, </a:t>
            </a:r>
            <a:r>
              <a:rPr lang="fr-FR" sz="2400" dirty="0" err="1" smtClean="0"/>
              <a:t>Kw</a:t>
            </a:r>
            <a:r>
              <a:rPr lang="fr-FR" sz="2400" dirty="0" smtClean="0"/>
              <a:t> est toujours égale à </a:t>
            </a:r>
            <a:r>
              <a:rPr lang="fr-FR" sz="2400" dirty="0">
                <a:sym typeface="Symbol"/>
              </a:rPr>
              <a:t>10 </a:t>
            </a:r>
            <a:r>
              <a:rPr lang="fr-FR" sz="2400" baseline="30000" dirty="0">
                <a:sym typeface="Symbol"/>
              </a:rPr>
              <a:t>-</a:t>
            </a:r>
            <a:r>
              <a:rPr lang="fr-FR" sz="2400" baseline="30000" dirty="0" smtClean="0">
                <a:sym typeface="Symbol"/>
              </a:rPr>
              <a:t>14</a:t>
            </a:r>
            <a:r>
              <a:rPr lang="fr-FR" sz="2400" dirty="0" smtClean="0">
                <a:sym typeface="Symbol"/>
              </a:rPr>
              <a:t> à 25°C.</a:t>
            </a:r>
          </a:p>
          <a:p>
            <a:pPr marL="118872" indent="0">
              <a:buNone/>
            </a:pPr>
            <a:endParaRPr lang="fr-FR" sz="2400" dirty="0">
              <a:sym typeface="Symbol"/>
            </a:endParaRP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On peut donc généraliser ce que l’on a dit pour l’eau pure:</a:t>
            </a:r>
          </a:p>
          <a:p>
            <a:pPr marL="118872" indent="0">
              <a:buNone/>
            </a:pPr>
            <a:r>
              <a:rPr lang="fr-FR" sz="2400" dirty="0">
                <a:sym typeface="Symbol"/>
              </a:rPr>
              <a:t>	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DANS TOUTE SOLUTION AQUEUSE: 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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H3O</a:t>
            </a:r>
            <a:r>
              <a:rPr lang="fr-FR" sz="2400" baseline="300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+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  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OH</a:t>
            </a:r>
            <a:r>
              <a:rPr lang="fr-FR" sz="2400" baseline="300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_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 = 10 </a:t>
            </a:r>
            <a:r>
              <a:rPr lang="fr-FR" sz="2400" baseline="30000" dirty="0">
                <a:solidFill>
                  <a:schemeClr val="accent3">
                    <a:lumMod val="75000"/>
                  </a:schemeClr>
                </a:solidFill>
                <a:sym typeface="Symbol"/>
              </a:rPr>
              <a:t>-14 </a:t>
            </a:r>
            <a:r>
              <a:rPr lang="fr-FR" sz="2400" baseline="300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 	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(25°C)</a:t>
            </a:r>
          </a:p>
          <a:p>
            <a:pPr marL="118872" indent="0">
              <a:buNone/>
            </a:pPr>
            <a:endParaRPr lang="fr-FR" sz="2400" dirty="0" smtClean="0">
              <a:solidFill>
                <a:schemeClr val="accent3">
                  <a:lumMod val="75000"/>
                </a:schemeClr>
              </a:solidFill>
              <a:sym typeface="Symbol"/>
            </a:endParaRP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Sur base de cette équation on peut définir 3 types de solutions:</a:t>
            </a:r>
          </a:p>
          <a:p>
            <a:pPr>
              <a:buFont typeface="Wingdings" charset="2"/>
              <a:buChar char="²"/>
            </a:pPr>
            <a:r>
              <a:rPr lang="fr-FR" sz="2400" dirty="0" smtClean="0">
                <a:sym typeface="Symbol"/>
              </a:rPr>
              <a:t>Solution neutre</a:t>
            </a:r>
          </a:p>
          <a:p>
            <a:pPr>
              <a:buFont typeface="Wingdings" charset="2"/>
              <a:buChar char="²"/>
            </a:pPr>
            <a:r>
              <a:rPr lang="fr-FR" sz="2400" dirty="0" smtClean="0">
                <a:sym typeface="Symbol"/>
              </a:rPr>
              <a:t>Solution acide</a:t>
            </a:r>
          </a:p>
          <a:p>
            <a:pPr>
              <a:buFont typeface="Wingdings" charset="2"/>
              <a:buChar char="²"/>
            </a:pPr>
            <a:r>
              <a:rPr lang="fr-FR" sz="2400" dirty="0" smtClean="0">
                <a:sym typeface="Symbol"/>
              </a:rPr>
              <a:t>Solution basique</a:t>
            </a:r>
            <a:endParaRPr lang="fr-FR" sz="2400" dirty="0">
              <a:sym typeface="Symbol"/>
            </a:endParaRPr>
          </a:p>
          <a:p>
            <a:pPr marL="118872" indent="0">
              <a:buNone/>
            </a:pPr>
            <a:endParaRPr lang="fr-FR" sz="2400" dirty="0">
              <a:sym typeface="Symbol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65503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les solutions aqueuses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7" y="1555750"/>
            <a:ext cx="8954223" cy="530224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Sur base de cette équation on peut définir 3 types de solutions:</a:t>
            </a:r>
          </a:p>
          <a:p>
            <a:pPr marL="118872" indent="0">
              <a:buNone/>
            </a:pPr>
            <a:endParaRPr lang="fr-FR" sz="2400" dirty="0">
              <a:sym typeface="Symbol"/>
            </a:endParaRPr>
          </a:p>
          <a:p>
            <a:pPr algn="just">
              <a:buFont typeface="Wingdings" charset="2"/>
              <a:buChar char="²"/>
            </a:pPr>
            <a:r>
              <a:rPr lang="fr-FR" sz="2400" dirty="0" smtClean="0">
                <a:sym typeface="Symbol"/>
              </a:rPr>
              <a:t>Une solution est dite </a:t>
            </a:r>
            <a:r>
              <a:rPr lang="fr-FR" sz="2400" dirty="0" smtClean="0">
                <a:solidFill>
                  <a:schemeClr val="accent4">
                    <a:lumMod val="50000"/>
                  </a:schemeClr>
                </a:solidFill>
                <a:sym typeface="Symbol"/>
              </a:rPr>
              <a:t>NEUTRE</a:t>
            </a:r>
            <a:r>
              <a:rPr lang="fr-FR" sz="2400" dirty="0" smtClean="0">
                <a:sym typeface="Symbol"/>
              </a:rPr>
              <a:t> si, suite à la dissolution d’un solution dans l’eau neutre, la concentration en </a:t>
            </a:r>
            <a:r>
              <a:rPr lang="fr-FR" sz="2400" dirty="0"/>
              <a:t>H3O</a:t>
            </a:r>
            <a:r>
              <a:rPr lang="fr-FR" sz="2400" baseline="30000" dirty="0"/>
              <a:t>+</a:t>
            </a:r>
            <a:r>
              <a:rPr lang="fr-FR" sz="2400" dirty="0"/>
              <a:t> </a:t>
            </a:r>
            <a:r>
              <a:rPr lang="fr-FR" sz="2400" dirty="0" smtClean="0"/>
              <a:t>est égale à la concentration en </a:t>
            </a:r>
            <a:r>
              <a:rPr lang="fr-FR" sz="2400" dirty="0"/>
              <a:t>OH</a:t>
            </a:r>
            <a:r>
              <a:rPr lang="fr-FR" sz="2400" baseline="30000" dirty="0"/>
              <a:t>-</a:t>
            </a:r>
            <a:r>
              <a:rPr lang="fr-FR" sz="2400" dirty="0"/>
              <a:t> </a:t>
            </a:r>
            <a:r>
              <a:rPr lang="fr-FR" sz="2400" dirty="0" smtClean="0"/>
              <a:t>et égale à </a:t>
            </a:r>
            <a:r>
              <a:rPr lang="fr-FR" sz="2400" dirty="0">
                <a:sym typeface="Symbol"/>
              </a:rPr>
              <a:t>10 </a:t>
            </a:r>
            <a:r>
              <a:rPr lang="fr-FR" sz="2400" baseline="30000" dirty="0">
                <a:sym typeface="Symbol"/>
              </a:rPr>
              <a:t>-7 </a:t>
            </a:r>
            <a:r>
              <a:rPr lang="fr-FR" sz="2400" dirty="0">
                <a:sym typeface="Symbol"/>
              </a:rPr>
              <a:t>mol/l </a:t>
            </a:r>
            <a:endParaRPr lang="fr-FR" sz="2400" dirty="0" smtClean="0">
              <a:sym typeface="Symbol"/>
            </a:endParaRP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	</a:t>
            </a: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	</a:t>
            </a:r>
            <a:r>
              <a:rPr lang="fr-FR" sz="2400" dirty="0" err="1" smtClean="0">
                <a:sym typeface="Symbol"/>
              </a:rPr>
              <a:t>C-à-d</a:t>
            </a:r>
            <a:r>
              <a:rPr lang="fr-FR" sz="2400" dirty="0" smtClean="0">
                <a:sym typeface="Symbol"/>
              </a:rPr>
              <a:t>: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= 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 smtClean="0">
                <a:sym typeface="Symbol"/>
              </a:rPr>
              <a:t> = </a:t>
            </a:r>
            <a:r>
              <a:rPr lang="fr-FR" sz="2400" dirty="0">
                <a:sym typeface="Symbol"/>
              </a:rPr>
              <a:t>10 </a:t>
            </a:r>
            <a:r>
              <a:rPr lang="fr-FR" sz="2400" baseline="30000" dirty="0">
                <a:sym typeface="Symbol"/>
              </a:rPr>
              <a:t>-7 </a:t>
            </a:r>
            <a:r>
              <a:rPr lang="fr-FR" sz="2400" dirty="0">
                <a:sym typeface="Symbol"/>
              </a:rPr>
              <a:t>mol/l </a:t>
            </a:r>
            <a:endParaRPr lang="fr-FR" sz="2400" dirty="0"/>
          </a:p>
          <a:p>
            <a:pPr marL="118872" indent="0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	</a:t>
            </a:r>
          </a:p>
          <a:p>
            <a:pPr marL="118872" indent="0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	ex: solution d’eau sucrée, solution d’eau salée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5691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les solutions aqueuses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7" y="1555750"/>
            <a:ext cx="8954223" cy="530224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Sur base de cette équation on peut définir 3 types de solutions: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>
              <a:buFont typeface="Wingdings" charset="2"/>
              <a:buChar char="²"/>
            </a:pPr>
            <a:r>
              <a:rPr lang="fr-FR" sz="2400" dirty="0" smtClean="0">
                <a:sym typeface="Wingdings"/>
              </a:rPr>
              <a:t>Une solution est dite 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ACIDE</a:t>
            </a:r>
            <a:r>
              <a:rPr lang="fr-FR" sz="2400" dirty="0" smtClean="0">
                <a:sym typeface="Wingdings"/>
              </a:rPr>
              <a:t>, si un acide est introduit dans de l’eau pure. Il y a alors réaction entre l’acide et l’eau selon l’équation:</a:t>
            </a:r>
          </a:p>
          <a:p>
            <a:pPr marL="457200" lvl="1" indent="0">
              <a:buNone/>
            </a:pPr>
            <a:r>
              <a:rPr lang="fr-FR" sz="2000" dirty="0">
                <a:sym typeface="Wingdings"/>
              </a:rPr>
              <a:t>	</a:t>
            </a:r>
            <a:r>
              <a:rPr lang="fr-FR" sz="2000" dirty="0" smtClean="0">
                <a:sym typeface="Wingdings"/>
              </a:rPr>
              <a:t>HA </a:t>
            </a:r>
            <a:r>
              <a:rPr lang="fr-FR" sz="2000" dirty="0">
                <a:sym typeface="Wingdings"/>
              </a:rPr>
              <a:t>+ H2O</a:t>
            </a:r>
            <a:r>
              <a:rPr lang="fr-FR" sz="2000" baseline="-25000" dirty="0">
                <a:sym typeface="Wingdings"/>
              </a:rPr>
              <a:t>(l)   </a:t>
            </a:r>
            <a:r>
              <a:rPr lang="fr-FR" sz="2000" dirty="0">
                <a:sym typeface="Wingdings"/>
              </a:rPr>
              <a:t> H3O</a:t>
            </a:r>
            <a:r>
              <a:rPr lang="fr-FR" sz="2000" baseline="30000" dirty="0">
                <a:sym typeface="Wingdings"/>
              </a:rPr>
              <a:t>+</a:t>
            </a:r>
            <a:r>
              <a:rPr lang="fr-FR" sz="2000" dirty="0">
                <a:sym typeface="Wingdings"/>
              </a:rPr>
              <a:t> </a:t>
            </a:r>
            <a:r>
              <a:rPr lang="fr-FR" sz="2000" baseline="-25000" dirty="0">
                <a:sym typeface="Wingdings"/>
              </a:rPr>
              <a:t>(</a:t>
            </a:r>
            <a:r>
              <a:rPr lang="fr-FR" sz="2000" baseline="-25000" dirty="0" err="1">
                <a:sym typeface="Wingdings"/>
              </a:rPr>
              <a:t>aq</a:t>
            </a:r>
            <a:r>
              <a:rPr lang="fr-FR" sz="2000" baseline="-25000" dirty="0">
                <a:sym typeface="Wingdings"/>
              </a:rPr>
              <a:t>)</a:t>
            </a:r>
            <a:r>
              <a:rPr lang="fr-FR" sz="2000" dirty="0">
                <a:sym typeface="Wingdings"/>
              </a:rPr>
              <a:t>+ A</a:t>
            </a:r>
            <a:r>
              <a:rPr lang="fr-FR" sz="2000" baseline="30000" dirty="0">
                <a:sym typeface="Wingdings"/>
              </a:rPr>
              <a:t>-</a:t>
            </a:r>
            <a:r>
              <a:rPr lang="fr-FR" sz="2000" dirty="0">
                <a:sym typeface="Wingdings"/>
              </a:rPr>
              <a:t> </a:t>
            </a:r>
            <a:r>
              <a:rPr lang="fr-FR" sz="2000" baseline="-25000" dirty="0">
                <a:sym typeface="Wingdings"/>
              </a:rPr>
              <a:t>(</a:t>
            </a:r>
            <a:r>
              <a:rPr lang="fr-FR" sz="2000" baseline="-25000" dirty="0" err="1">
                <a:sym typeface="Wingdings"/>
              </a:rPr>
              <a:t>aq</a:t>
            </a:r>
            <a:r>
              <a:rPr lang="fr-FR" sz="2000" baseline="-25000" dirty="0" smtClean="0">
                <a:sym typeface="Wingdings"/>
              </a:rPr>
              <a:t>)</a:t>
            </a:r>
            <a:endParaRPr lang="fr-FR" sz="2000" dirty="0" smtClean="0">
              <a:sym typeface="Wingdings"/>
            </a:endParaRPr>
          </a:p>
          <a:p>
            <a:pPr marL="457200" lvl="1" indent="0">
              <a:buNone/>
            </a:pPr>
            <a:endParaRPr lang="fr-FR" sz="2000" dirty="0" smtClean="0">
              <a:sym typeface="Wingdings"/>
            </a:endParaRPr>
          </a:p>
          <a:p>
            <a:pPr marL="457200" lvl="1" indent="0">
              <a:buNone/>
            </a:pPr>
            <a:r>
              <a:rPr lang="fr-FR" sz="2000" dirty="0" smtClean="0">
                <a:sym typeface="Wingdings"/>
              </a:rPr>
              <a:t>Les ions H3O+ issus de cette ionisation s’ajoutent aux ions H3O+ présents dans l’eau pure. La concentration en H3O+ augmente  et devient donc supérieur à 10</a:t>
            </a:r>
            <a:r>
              <a:rPr lang="fr-FR" sz="2000" baseline="30000" dirty="0" smtClean="0">
                <a:sym typeface="Wingdings"/>
              </a:rPr>
              <a:t>-7</a:t>
            </a:r>
            <a:r>
              <a:rPr lang="fr-FR" sz="2000" dirty="0" smtClean="0">
                <a:sym typeface="Wingdings"/>
              </a:rPr>
              <a:t>mol/L</a:t>
            </a:r>
          </a:p>
          <a:p>
            <a:pPr marL="457200" lvl="1" indent="0">
              <a:buNone/>
            </a:pPr>
            <a:endParaRPr lang="fr-FR" sz="2000" dirty="0">
              <a:sym typeface="Wingdings"/>
            </a:endParaRPr>
          </a:p>
          <a:p>
            <a:pPr marL="457200" lvl="1" indent="0">
              <a:buNone/>
            </a:pPr>
            <a:r>
              <a:rPr lang="fr-FR" sz="2000" dirty="0" smtClean="0">
                <a:sym typeface="Wingdings"/>
              </a:rPr>
              <a:t>Comme le </a:t>
            </a:r>
            <a:r>
              <a:rPr lang="fr-FR" sz="2000" dirty="0" err="1" smtClean="0">
                <a:sym typeface="Wingdings"/>
              </a:rPr>
              <a:t>Kw</a:t>
            </a:r>
            <a:r>
              <a:rPr lang="fr-FR" sz="2000" dirty="0" smtClean="0">
                <a:sym typeface="Wingdings"/>
              </a:rPr>
              <a:t> est constant et égal à </a:t>
            </a:r>
            <a:r>
              <a:rPr lang="fr-FR" sz="2000" dirty="0">
                <a:sym typeface="Wingdings"/>
              </a:rPr>
              <a:t>10</a:t>
            </a:r>
            <a:r>
              <a:rPr lang="fr-FR" sz="2000" baseline="30000" dirty="0" smtClean="0">
                <a:sym typeface="Wingdings"/>
              </a:rPr>
              <a:t>-14 </a:t>
            </a:r>
            <a:r>
              <a:rPr lang="fr-FR" sz="2000" dirty="0" smtClean="0">
                <a:sym typeface="Wingdings"/>
              </a:rPr>
              <a:t>cela signifie que la concentration en OH- doit diminuer de façon inversement proportionnelle</a:t>
            </a:r>
            <a:endParaRPr lang="fr-FR" sz="2000" dirty="0">
              <a:sym typeface="Wingdings"/>
            </a:endParaRPr>
          </a:p>
          <a:p>
            <a:pPr>
              <a:buFont typeface="Wingdings" charset="2"/>
              <a:buChar char="²"/>
            </a:pPr>
            <a:endParaRPr lang="fr-F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 Une solution sera d’autant plus acide que 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sera élevé.</a:t>
            </a:r>
            <a:endParaRPr lang="fr-FR" sz="2400" dirty="0"/>
          </a:p>
          <a:p>
            <a:pPr>
              <a:buFont typeface="Wingdings" charset="2"/>
              <a:buChar char="²"/>
            </a:pPr>
            <a:endParaRPr lang="fr-FR" sz="2400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5698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les solutions aqueuses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7" y="1555750"/>
            <a:ext cx="8954223" cy="530224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Sur base de cette équation on peut définir 3 types de solutions:</a:t>
            </a: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>
              <a:buFont typeface="Wingdings" charset="2"/>
              <a:buChar char="²"/>
            </a:pPr>
            <a:r>
              <a:rPr lang="fr-FR" sz="2400" dirty="0" smtClean="0">
                <a:sym typeface="Wingdings"/>
              </a:rPr>
              <a:t>Une solution est dite </a:t>
            </a:r>
            <a:r>
              <a:rPr lang="fr-FR" sz="2400" dirty="0" smtClean="0">
                <a:solidFill>
                  <a:srgbClr val="0000FF"/>
                </a:solidFill>
                <a:sym typeface="Wingdings"/>
              </a:rPr>
              <a:t>BASIQUE</a:t>
            </a:r>
            <a:r>
              <a:rPr lang="fr-FR" sz="2400" dirty="0" smtClean="0">
                <a:sym typeface="Wingdings"/>
              </a:rPr>
              <a:t>, si un hydroxyde est introduit dans de l’eau pure. Ces hydroxydes vont alors se </a:t>
            </a:r>
            <a:r>
              <a:rPr lang="fr-FR" sz="2400" dirty="0" err="1" smtClean="0">
                <a:sym typeface="Wingdings"/>
              </a:rPr>
              <a:t>dissociet</a:t>
            </a:r>
            <a:r>
              <a:rPr lang="fr-FR" sz="2400" dirty="0" smtClean="0">
                <a:sym typeface="Wingdings"/>
              </a:rPr>
              <a:t> dans l’eau selon l’équation:</a:t>
            </a:r>
          </a:p>
          <a:p>
            <a:pPr marL="457200" lvl="1" indent="0">
              <a:buNone/>
            </a:pPr>
            <a:r>
              <a:rPr lang="fr-FR" sz="2000" dirty="0">
                <a:sym typeface="Wingdings"/>
              </a:rPr>
              <a:t>	</a:t>
            </a:r>
            <a:r>
              <a:rPr lang="fr-FR" sz="2000" dirty="0" smtClean="0">
                <a:sym typeface="Wingdings"/>
              </a:rPr>
              <a:t>MOH </a:t>
            </a:r>
            <a:r>
              <a:rPr lang="fr-FR" sz="2000" baseline="-25000" dirty="0" smtClean="0">
                <a:sym typeface="Wingdings"/>
              </a:rPr>
              <a:t>  </a:t>
            </a:r>
            <a:r>
              <a:rPr lang="fr-FR" sz="2000" dirty="0">
                <a:sym typeface="Wingdings"/>
              </a:rPr>
              <a:t> M</a:t>
            </a:r>
            <a:r>
              <a:rPr lang="fr-FR" sz="2000" baseline="30000" dirty="0" smtClean="0">
                <a:sym typeface="Wingdings"/>
              </a:rPr>
              <a:t>+</a:t>
            </a:r>
            <a:r>
              <a:rPr lang="fr-FR" sz="2000" dirty="0" smtClean="0">
                <a:sym typeface="Wingdings"/>
              </a:rPr>
              <a:t> </a:t>
            </a:r>
            <a:r>
              <a:rPr lang="fr-FR" sz="2000" baseline="-25000" dirty="0">
                <a:sym typeface="Wingdings"/>
              </a:rPr>
              <a:t>(</a:t>
            </a:r>
            <a:r>
              <a:rPr lang="fr-FR" sz="2000" baseline="-25000" dirty="0" err="1">
                <a:sym typeface="Wingdings"/>
              </a:rPr>
              <a:t>aq</a:t>
            </a:r>
            <a:r>
              <a:rPr lang="fr-FR" sz="2000" baseline="-25000" dirty="0">
                <a:sym typeface="Wingdings"/>
              </a:rPr>
              <a:t>)</a:t>
            </a:r>
            <a:r>
              <a:rPr lang="fr-FR" sz="2000" dirty="0">
                <a:sym typeface="Wingdings"/>
              </a:rPr>
              <a:t>+ </a:t>
            </a:r>
            <a:r>
              <a:rPr lang="fr-FR" sz="2000" dirty="0" smtClean="0">
                <a:sym typeface="Wingdings"/>
              </a:rPr>
              <a:t>OH</a:t>
            </a:r>
            <a:r>
              <a:rPr lang="fr-FR" sz="2000" baseline="30000" dirty="0" smtClean="0">
                <a:sym typeface="Wingdings"/>
              </a:rPr>
              <a:t>-</a:t>
            </a:r>
            <a:r>
              <a:rPr lang="fr-FR" sz="2000" dirty="0" smtClean="0">
                <a:sym typeface="Wingdings"/>
              </a:rPr>
              <a:t> </a:t>
            </a:r>
            <a:r>
              <a:rPr lang="fr-FR" sz="2000" baseline="-25000" dirty="0">
                <a:sym typeface="Wingdings"/>
              </a:rPr>
              <a:t>(</a:t>
            </a:r>
            <a:r>
              <a:rPr lang="fr-FR" sz="2000" baseline="-25000" dirty="0" err="1">
                <a:sym typeface="Wingdings"/>
              </a:rPr>
              <a:t>aq</a:t>
            </a:r>
            <a:r>
              <a:rPr lang="fr-FR" sz="2000" baseline="-25000" dirty="0" smtClean="0">
                <a:sym typeface="Wingdings"/>
              </a:rPr>
              <a:t>)</a:t>
            </a:r>
            <a:endParaRPr lang="fr-FR" sz="2000" dirty="0" smtClean="0">
              <a:sym typeface="Wingdings"/>
            </a:endParaRPr>
          </a:p>
          <a:p>
            <a:pPr marL="457200" lvl="1" indent="0">
              <a:buNone/>
            </a:pPr>
            <a:endParaRPr lang="fr-FR" sz="2000" dirty="0" smtClean="0">
              <a:sym typeface="Wingdings"/>
            </a:endParaRPr>
          </a:p>
          <a:p>
            <a:pPr marL="457200" lvl="1" indent="0">
              <a:buNone/>
            </a:pPr>
            <a:r>
              <a:rPr lang="fr-FR" sz="2000" dirty="0" smtClean="0">
                <a:sym typeface="Wingdings"/>
              </a:rPr>
              <a:t>Les ions OH- issus de cette </a:t>
            </a:r>
            <a:r>
              <a:rPr lang="fr-FR" sz="2000" dirty="0" err="1" smtClean="0">
                <a:sym typeface="Wingdings"/>
              </a:rPr>
              <a:t>dissociationt</a:t>
            </a:r>
            <a:r>
              <a:rPr lang="fr-FR" sz="2000" dirty="0" smtClean="0">
                <a:sym typeface="Wingdings"/>
              </a:rPr>
              <a:t> s’ajoutent aux ions OH-présents dans l’eau pure. La concentration en OH- augmente  et devient donc supérieur à 10</a:t>
            </a:r>
            <a:r>
              <a:rPr lang="fr-FR" sz="2000" baseline="30000" dirty="0" smtClean="0">
                <a:sym typeface="Wingdings"/>
              </a:rPr>
              <a:t>-7</a:t>
            </a:r>
            <a:r>
              <a:rPr lang="fr-FR" sz="2000" dirty="0" smtClean="0">
                <a:sym typeface="Wingdings"/>
              </a:rPr>
              <a:t>mol/L</a:t>
            </a:r>
          </a:p>
          <a:p>
            <a:pPr marL="457200" lvl="1" indent="0">
              <a:buNone/>
            </a:pPr>
            <a:endParaRPr lang="fr-FR" sz="2000" dirty="0">
              <a:sym typeface="Wingdings"/>
            </a:endParaRPr>
          </a:p>
          <a:p>
            <a:pPr marL="457200" lvl="1" indent="0">
              <a:buNone/>
            </a:pPr>
            <a:r>
              <a:rPr lang="fr-FR" sz="2000" dirty="0" smtClean="0">
                <a:sym typeface="Wingdings"/>
              </a:rPr>
              <a:t>Comme le </a:t>
            </a:r>
            <a:r>
              <a:rPr lang="fr-FR" sz="2000" dirty="0" err="1" smtClean="0">
                <a:sym typeface="Wingdings"/>
              </a:rPr>
              <a:t>Kw</a:t>
            </a:r>
            <a:r>
              <a:rPr lang="fr-FR" sz="2000" dirty="0" smtClean="0">
                <a:sym typeface="Wingdings"/>
              </a:rPr>
              <a:t> est constant et égal à </a:t>
            </a:r>
            <a:r>
              <a:rPr lang="fr-FR" sz="2000" dirty="0">
                <a:sym typeface="Wingdings"/>
              </a:rPr>
              <a:t>10</a:t>
            </a:r>
            <a:r>
              <a:rPr lang="fr-FR" sz="2000" baseline="30000" dirty="0" smtClean="0">
                <a:sym typeface="Wingdings"/>
              </a:rPr>
              <a:t>-14 </a:t>
            </a:r>
            <a:r>
              <a:rPr lang="fr-FR" sz="2000" dirty="0" smtClean="0">
                <a:sym typeface="Wingdings"/>
              </a:rPr>
              <a:t>cela signifie que la concentration en H3O</a:t>
            </a:r>
            <a:r>
              <a:rPr lang="fr-FR" sz="2000" baseline="30000" dirty="0" smtClean="0">
                <a:sym typeface="Wingdings"/>
              </a:rPr>
              <a:t>+</a:t>
            </a:r>
            <a:r>
              <a:rPr lang="fr-FR" sz="2000" dirty="0" smtClean="0">
                <a:sym typeface="Wingdings"/>
              </a:rPr>
              <a:t> doit diminuer de façon inversement proportionnelle</a:t>
            </a:r>
            <a:endParaRPr lang="fr-FR" sz="2000" dirty="0">
              <a:sym typeface="Wingdings"/>
            </a:endParaRPr>
          </a:p>
          <a:p>
            <a:pPr>
              <a:buFont typeface="Wingdings" charset="2"/>
              <a:buChar char="²"/>
            </a:pPr>
            <a:endParaRPr lang="fr-F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 Une solution sera d’autant plus basique que  </a:t>
            </a:r>
            <a:r>
              <a:rPr lang="fr-FR" sz="2400" dirty="0" smtClean="0">
                <a:sym typeface="Symbol"/>
              </a:rPr>
              <a:t></a:t>
            </a:r>
            <a:r>
              <a:rPr lang="fr-FR" sz="2400" dirty="0" smtClean="0">
                <a:sym typeface="Wingdings"/>
              </a:rPr>
              <a:t>OH-</a:t>
            </a:r>
            <a:r>
              <a:rPr lang="fr-FR" sz="2400" dirty="0" smtClean="0">
                <a:sym typeface="Symbol"/>
              </a:rPr>
              <a:t> sera élevé.</a:t>
            </a:r>
            <a:endParaRPr lang="fr-FR" sz="2400" dirty="0"/>
          </a:p>
          <a:p>
            <a:pPr>
              <a:buFont typeface="Wingdings" charset="2"/>
              <a:buChar char="²"/>
            </a:pPr>
            <a:endParaRPr lang="fr-FR" sz="2400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3385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Concentration en H3O</a:t>
            </a:r>
            <a:r>
              <a:rPr lang="fr-FR" sz="4800" baseline="30000" dirty="0"/>
              <a:t>+</a:t>
            </a:r>
            <a:r>
              <a:rPr lang="fr-FR" sz="4800" dirty="0"/>
              <a:t> et OH</a:t>
            </a:r>
            <a:r>
              <a:rPr lang="fr-FR" sz="4800" baseline="30000" dirty="0"/>
              <a:t>-</a:t>
            </a:r>
            <a:r>
              <a:rPr lang="fr-FR" sz="4800" dirty="0"/>
              <a:t> </a:t>
            </a:r>
            <a:r>
              <a:rPr lang="fr-FR" sz="4800" dirty="0" smtClean="0"/>
              <a:t>dans les solutions aqueuses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90651"/>
            <a:ext cx="7956065" cy="26716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endParaRPr lang="fr-FR" sz="2400" dirty="0">
              <a:sym typeface="Symbol"/>
            </a:endParaRPr>
          </a:p>
          <a:p>
            <a:pPr marL="118872" indent="0">
              <a:buNone/>
            </a:pPr>
            <a:r>
              <a:rPr lang="fr-FR" sz="2400" dirty="0" smtClean="0">
                <a:sym typeface="Symbol"/>
              </a:rPr>
              <a:t>Si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= </a:t>
            </a:r>
            <a:r>
              <a:rPr lang="fr-FR" sz="2400" dirty="0">
                <a:sym typeface="Wingdings"/>
              </a:rPr>
              <a:t>OH</a:t>
            </a:r>
            <a:r>
              <a:rPr lang="fr-FR" sz="2400" baseline="30000" dirty="0">
                <a:sym typeface="Wingdings"/>
              </a:rPr>
              <a:t>_</a:t>
            </a:r>
            <a:r>
              <a:rPr lang="fr-FR" sz="2400" dirty="0">
                <a:sym typeface="Symbol"/>
              </a:rPr>
              <a:t> = 10 </a:t>
            </a:r>
            <a:r>
              <a:rPr lang="fr-FR" sz="2400" baseline="30000" dirty="0">
                <a:sym typeface="Symbol"/>
              </a:rPr>
              <a:t>-7 </a:t>
            </a:r>
            <a:r>
              <a:rPr lang="fr-FR" sz="2400" dirty="0">
                <a:sym typeface="Symbol"/>
              </a:rPr>
              <a:t>mol/l </a:t>
            </a:r>
            <a:r>
              <a:rPr lang="fr-FR" sz="2400" dirty="0" smtClean="0">
                <a:sym typeface="Symbol"/>
              </a:rPr>
              <a:t>	</a:t>
            </a:r>
            <a:r>
              <a:rPr lang="fr-FR" sz="2400" dirty="0" smtClean="0">
                <a:sym typeface="Wingdings"/>
              </a:rPr>
              <a:t> 	solution neutre</a:t>
            </a:r>
          </a:p>
          <a:p>
            <a:pPr marL="118872" indent="0">
              <a:buNone/>
            </a:pPr>
            <a:r>
              <a:rPr lang="fr-FR" sz="2400" dirty="0">
                <a:sym typeface="Wingdings"/>
              </a:rPr>
              <a:t>	</a:t>
            </a: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Si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&gt; 10 </a:t>
            </a:r>
            <a:r>
              <a:rPr lang="fr-FR" sz="2400" baseline="30000" dirty="0">
                <a:sym typeface="Symbol"/>
              </a:rPr>
              <a:t>-7 </a:t>
            </a:r>
            <a:r>
              <a:rPr lang="fr-FR" sz="2400" dirty="0">
                <a:sym typeface="Symbol"/>
              </a:rPr>
              <a:t>mol/l </a:t>
            </a:r>
            <a:r>
              <a:rPr lang="fr-FR" sz="2400" dirty="0" smtClean="0">
                <a:sym typeface="Symbol"/>
              </a:rPr>
              <a:t>		</a:t>
            </a:r>
            <a:r>
              <a:rPr lang="fr-FR" sz="2400" dirty="0" smtClean="0">
                <a:sym typeface="Wingdings"/>
              </a:rPr>
              <a:t> 	solution acide</a:t>
            </a:r>
          </a:p>
          <a:p>
            <a:pPr marL="118872" indent="0">
              <a:buNone/>
            </a:pPr>
            <a:endParaRPr lang="fr-FR" sz="2400" dirty="0" smtClean="0"/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Si </a:t>
            </a:r>
            <a:r>
              <a:rPr lang="fr-FR" sz="2400" dirty="0">
                <a:sym typeface="Symbol"/>
              </a:rPr>
              <a:t></a:t>
            </a:r>
            <a:r>
              <a:rPr lang="fr-FR" sz="2400" dirty="0">
                <a:sym typeface="Wingdings"/>
              </a:rPr>
              <a:t>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Symbol"/>
              </a:rPr>
              <a:t> </a:t>
            </a:r>
            <a:r>
              <a:rPr lang="fr-FR" sz="2400" dirty="0" smtClean="0">
                <a:sym typeface="Symbol"/>
              </a:rPr>
              <a:t>&lt; </a:t>
            </a:r>
            <a:r>
              <a:rPr lang="fr-FR" sz="2400" dirty="0">
                <a:sym typeface="Symbol"/>
              </a:rPr>
              <a:t>10 </a:t>
            </a:r>
            <a:r>
              <a:rPr lang="fr-FR" sz="2400" baseline="30000" dirty="0">
                <a:sym typeface="Symbol"/>
              </a:rPr>
              <a:t>-7 </a:t>
            </a:r>
            <a:r>
              <a:rPr lang="fr-FR" sz="2400" dirty="0">
                <a:sym typeface="Symbol"/>
              </a:rPr>
              <a:t>mol/l 		</a:t>
            </a:r>
            <a:r>
              <a:rPr lang="fr-FR" sz="2400" dirty="0" smtClean="0">
                <a:sym typeface="Wingdings"/>
              </a:rPr>
              <a:t> </a:t>
            </a:r>
            <a:r>
              <a:rPr lang="fr-FR" sz="2400" dirty="0">
                <a:sym typeface="Wingdings"/>
              </a:rPr>
              <a:t>	solution </a:t>
            </a:r>
            <a:r>
              <a:rPr lang="fr-FR" sz="2400" dirty="0" smtClean="0">
                <a:sym typeface="Wingdings"/>
              </a:rPr>
              <a:t>basique</a:t>
            </a:r>
          </a:p>
          <a:p>
            <a:pPr marL="118872" indent="0">
              <a:buNone/>
            </a:pPr>
            <a:endParaRPr lang="fr-FR" sz="2400" dirty="0"/>
          </a:p>
          <a:p>
            <a:pPr marL="118872" indent="0">
              <a:buNone/>
            </a:pPr>
            <a:endParaRPr lang="fr-FR" sz="2400" dirty="0"/>
          </a:p>
          <a:p>
            <a:pPr marL="118872" indent="0">
              <a:buNone/>
            </a:pPr>
            <a:endParaRPr lang="fr-FR" sz="2400" dirty="0"/>
          </a:p>
          <a:p>
            <a:pPr>
              <a:buFont typeface="Wingdings" charset="2"/>
              <a:buChar char="²"/>
            </a:pPr>
            <a:endParaRPr lang="fr-FR" sz="2400" dirty="0" smtClean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olidFill>
                <a:schemeClr val="accent2">
                  <a:lumMod val="50000"/>
                </a:schemeClr>
              </a:solidFill>
              <a:sym typeface="Symbol"/>
            </a:endParaRPr>
          </a:p>
          <a:p>
            <a:pPr marL="118872" indent="0">
              <a:buNone/>
            </a:pP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" y="1751911"/>
            <a:ext cx="46667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GENERALISATION :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1573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/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/>
              <a:t>L’acidité d’une solution</a:t>
            </a:r>
          </a:p>
          <a:p>
            <a:endParaRPr lang="fr-FR" dirty="0"/>
          </a:p>
          <a:p>
            <a:r>
              <a:rPr lang="fr-FR" dirty="0" smtClean="0"/>
              <a:t>Produit ionique de l’eau</a:t>
            </a:r>
          </a:p>
          <a:p>
            <a:endParaRPr lang="fr-FR" dirty="0"/>
          </a:p>
          <a:p>
            <a:r>
              <a:rPr lang="fr-FR" dirty="0" smtClean="0"/>
              <a:t>Concentration en H3O+ et OH-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133208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chemeClr val="accent6">
                    <a:lumMod val="75000"/>
                  </a:schemeClr>
                </a:solidFill>
              </a:rPr>
              <a:t>Echelle d’acidité et 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</a:t>
            </a:r>
            <a:r>
              <a:rPr lang="fr-FR" sz="2200" dirty="0" smtClean="0">
                <a:solidFill>
                  <a:srgbClr val="9A3130"/>
                </a:solidFill>
              </a:rPr>
              <a:t>l’échelle d’acidité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l’échelle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/>
              <a:t>quelques exemples de la vie courante</a:t>
            </a:r>
          </a:p>
          <a:p>
            <a:pPr marL="768096" lvl="2" indent="0">
              <a:buNone/>
            </a:pPr>
            <a:r>
              <a:rPr lang="fr-FR" sz="1800" dirty="0" smtClean="0"/>
              <a:t>	</a:t>
            </a:r>
            <a:endParaRPr lang="fr-FR" sz="18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Mesure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/>
              <a:t>papier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</a:t>
            </a:r>
            <a:r>
              <a:rPr lang="fr-FR" sz="2200" dirty="0" err="1" smtClean="0"/>
              <a:t>pHmètre</a:t>
            </a:r>
            <a:endParaRPr lang="fr-FR" sz="2200" dirty="0" smtClean="0"/>
          </a:p>
          <a:p>
            <a:pPr marL="118872" indent="0">
              <a:buNone/>
            </a:pPr>
            <a:endParaRPr lang="fr-FR" sz="30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61447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 flipV="1">
            <a:off x="677333" y="4074583"/>
            <a:ext cx="7821084" cy="42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Echelle d’acidité et échelle de pH</a:t>
            </a:r>
            <a:endParaRPr lang="fr-FR" baseline="-25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199" y="1775191"/>
            <a:ext cx="8686801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Échelle d’acidité</a:t>
            </a:r>
          </a:p>
          <a:p>
            <a:pPr marL="118872" indent="0">
              <a:buNone/>
            </a:pP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endParaRPr lang="fr-FR" dirty="0"/>
          </a:p>
          <a:p>
            <a:pPr marL="118872" indent="0">
              <a:buNone/>
            </a:pPr>
            <a:r>
              <a:rPr lang="fr-FR" dirty="0" smtClean="0"/>
              <a:t>								</a:t>
            </a:r>
            <a:r>
              <a:rPr lang="fr-FR" dirty="0" smtClean="0">
                <a:sym typeface="Symbol"/>
              </a:rPr>
              <a:t></a:t>
            </a:r>
            <a:r>
              <a:rPr lang="fr-FR" dirty="0" smtClean="0">
                <a:sym typeface="Wingdings"/>
              </a:rPr>
              <a:t>OH</a:t>
            </a:r>
            <a:r>
              <a:rPr lang="fr-FR" baseline="30000" dirty="0" smtClean="0">
                <a:sym typeface="Wingdings"/>
              </a:rPr>
              <a:t>-</a:t>
            </a:r>
            <a:r>
              <a:rPr lang="fr-FR" dirty="0" smtClean="0">
                <a:sym typeface="Symbol"/>
              </a:rPr>
              <a:t> </a:t>
            </a:r>
            <a:endParaRPr lang="fr-FR" dirty="0"/>
          </a:p>
          <a:p>
            <a:pPr marL="118872" indent="0">
              <a:buNone/>
            </a:pPr>
            <a:r>
              <a:rPr lang="fr-FR" dirty="0" smtClean="0"/>
              <a:t>		    	         </a:t>
            </a:r>
            <a:r>
              <a:rPr lang="fr-FR" sz="2000" dirty="0" smtClean="0"/>
              <a:t> </a:t>
            </a:r>
          </a:p>
          <a:p>
            <a:pPr marL="118872" indent="0">
              <a:buNone/>
            </a:pPr>
            <a:r>
              <a:rPr lang="fr-FR" sz="2000" dirty="0" smtClean="0"/>
              <a:t>1 mol/L</a:t>
            </a:r>
            <a:r>
              <a:rPr lang="fr-FR" sz="2000" dirty="0"/>
              <a:t>	</a:t>
            </a:r>
            <a:r>
              <a:rPr lang="fr-FR" sz="2000" dirty="0" smtClean="0"/>
              <a:t>			10</a:t>
            </a:r>
            <a:r>
              <a:rPr lang="fr-FR" sz="2000" baseline="30000" dirty="0" smtClean="0"/>
              <a:t>-7 </a:t>
            </a:r>
            <a:r>
              <a:rPr lang="fr-FR" sz="2000" dirty="0" smtClean="0"/>
              <a:t>mol/L			10</a:t>
            </a:r>
            <a:r>
              <a:rPr lang="fr-FR" sz="2000" baseline="30000" dirty="0" smtClean="0"/>
              <a:t>-14 </a:t>
            </a:r>
            <a:r>
              <a:rPr lang="fr-FR" sz="2000" dirty="0" smtClean="0"/>
              <a:t>mol/L</a:t>
            </a:r>
            <a:endParaRPr lang="fr-FR" dirty="0"/>
          </a:p>
          <a:p>
            <a:pPr marL="118872" indent="0">
              <a:buNone/>
            </a:pPr>
            <a:r>
              <a:rPr lang="fr-FR" dirty="0"/>
              <a:t>	</a:t>
            </a:r>
            <a:endParaRPr lang="fr-FR" dirty="0" smtClean="0"/>
          </a:p>
          <a:p>
            <a:pPr marL="118872" indent="0">
              <a:buNone/>
            </a:pPr>
            <a:r>
              <a: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ACIDE				</a:t>
            </a:r>
            <a:r>
              <a:rPr lang="fr-FR" b="1" dirty="0" smtClean="0">
                <a:ln w="1905"/>
                <a:solidFill>
                  <a:srgbClr val="33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BASIQUE</a:t>
            </a:r>
            <a:endParaRPr lang="fr-FR" dirty="0">
              <a:solidFill>
                <a:srgbClr val="3366FF"/>
              </a:solidFill>
            </a:endParaRPr>
          </a:p>
          <a:p>
            <a:pPr marL="118872" indent="0">
              <a:buNone/>
            </a:pPr>
            <a:endParaRPr lang="fr-FR" dirty="0" smtClean="0"/>
          </a:p>
          <a:p>
            <a:pPr marL="118872" indent="0">
              <a:buNone/>
            </a:pPr>
            <a:endParaRPr lang="fr-FR" dirty="0" smtClean="0"/>
          </a:p>
        </p:txBody>
      </p:sp>
      <p:cxnSp>
        <p:nvCxnSpPr>
          <p:cNvPr id="9" name="Connecteur droit 8"/>
          <p:cNvCxnSpPr/>
          <p:nvPr/>
        </p:nvCxnSpPr>
        <p:spPr>
          <a:xfrm>
            <a:off x="4519083" y="4083403"/>
            <a:ext cx="0" cy="967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114235" y="5090763"/>
            <a:ext cx="852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Milieu</a:t>
            </a:r>
          </a:p>
          <a:p>
            <a:r>
              <a:rPr lang="fr-FR" dirty="0" smtClean="0"/>
              <a:t>Neutre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656165" y="4083403"/>
            <a:ext cx="21168" cy="967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498417" y="4098018"/>
            <a:ext cx="0" cy="836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lèche vers la gauche 2"/>
          <p:cNvSpPr/>
          <p:nvPr/>
        </p:nvSpPr>
        <p:spPr>
          <a:xfrm>
            <a:off x="2159000" y="2529417"/>
            <a:ext cx="6053666" cy="28575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49250" y="2444750"/>
            <a:ext cx="211667" cy="3704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èche vers la droite 16"/>
          <p:cNvSpPr/>
          <p:nvPr/>
        </p:nvSpPr>
        <p:spPr>
          <a:xfrm>
            <a:off x="560917" y="3080443"/>
            <a:ext cx="6606840" cy="306584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7523424" y="2950460"/>
            <a:ext cx="211667" cy="3704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10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/>
              <a:t>Echelle d’acidité et échelle de pH</a:t>
            </a:r>
            <a:endParaRPr lang="fr-FR" baseline="-25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8974" y="1775191"/>
            <a:ext cx="8925026" cy="50828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fr-FR" dirty="0" smtClean="0"/>
              <a:t>Problèmes de l’échelle d’acidité:</a:t>
            </a:r>
          </a:p>
          <a:p>
            <a:pPr marL="118872" indent="0">
              <a:buNone/>
            </a:pPr>
            <a:r>
              <a:rPr lang="fr-FR" dirty="0" smtClean="0"/>
              <a:t>	Gamme trop étendue de valeur (10</a:t>
            </a:r>
            <a:r>
              <a:rPr lang="fr-FR" baseline="30000" dirty="0" smtClean="0"/>
              <a:t>-14 </a:t>
            </a:r>
            <a:r>
              <a:rPr lang="fr-FR" dirty="0" smtClean="0">
                <a:sym typeface="Wingdings"/>
              </a:rPr>
              <a:t>1 mol/L)</a:t>
            </a:r>
          </a:p>
          <a:p>
            <a:pPr marL="118872" indent="0">
              <a:buNone/>
            </a:pPr>
            <a:endParaRPr lang="fr-FR" dirty="0">
              <a:sym typeface="Wingdings"/>
            </a:endParaRPr>
          </a:p>
          <a:p>
            <a:pPr marL="118872" indent="0">
              <a:buNone/>
            </a:pPr>
            <a:endParaRPr lang="fr-FR" dirty="0" smtClean="0">
              <a:sym typeface="Wingdings"/>
            </a:endParaRP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			Échelle de pH</a:t>
            </a:r>
          </a:p>
          <a:p>
            <a:pPr marL="118872" indent="0">
              <a:buNone/>
            </a:pPr>
            <a:r>
              <a:rPr lang="fr-FR" dirty="0" smtClean="0">
                <a:sym typeface="Wingdings"/>
              </a:rPr>
              <a:t>But: se faciliter la vie en utilisant une échelle logarithmique</a:t>
            </a:r>
          </a:p>
          <a:p>
            <a:pPr>
              <a:buFont typeface="Wingdings" charset="0"/>
              <a:buChar char="è"/>
            </a:pPr>
            <a:r>
              <a:rPr lang="fr-FR" dirty="0" smtClean="0">
                <a:sym typeface="Wingdings"/>
              </a:rPr>
              <a:t>pH = -log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>
                <a:sym typeface="Symbol"/>
              </a:rPr>
              <a:t> </a:t>
            </a:r>
          </a:p>
          <a:p>
            <a:pPr marL="118872" indent="0">
              <a:buNone/>
            </a:pPr>
            <a:r>
              <a:rPr lang="fr-FR" dirty="0">
                <a:sym typeface="Symbol"/>
              </a:rPr>
              <a:t>	</a:t>
            </a:r>
            <a:r>
              <a:rPr lang="fr-FR" dirty="0" smtClean="0">
                <a:sym typeface="Symbol"/>
              </a:rPr>
              <a:t>	et donc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/>
              <a:t>= 10</a:t>
            </a:r>
            <a:r>
              <a:rPr lang="fr-FR" baseline="30000" dirty="0" smtClean="0"/>
              <a:t>-pH</a:t>
            </a:r>
          </a:p>
          <a:p>
            <a:pPr marL="118872" indent="0">
              <a:buNone/>
            </a:pPr>
            <a:endParaRPr lang="fr-FR" dirty="0" smtClean="0"/>
          </a:p>
          <a:p>
            <a:pPr marL="118872" indent="0">
              <a:buNone/>
            </a:pPr>
            <a:r>
              <a:rPr lang="fr-FR" dirty="0" smtClean="0"/>
              <a:t>Analyse: si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>
                <a:sym typeface="Symbol"/>
              </a:rPr>
              <a:t>augmente alors le pH diminue et inversement</a:t>
            </a:r>
            <a:endParaRPr lang="fr-FR" dirty="0">
              <a:sym typeface="Wingdings"/>
            </a:endParaRPr>
          </a:p>
          <a:p>
            <a:pPr marL="118872" indent="0">
              <a:buNone/>
            </a:pPr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>
            <a:off x="3956139" y="2773861"/>
            <a:ext cx="627726" cy="7737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42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/>
              <a:t>Echelle d’acidité et échelle de pH</a:t>
            </a:r>
            <a:endParaRPr lang="fr-FR" baseline="-25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8974" y="1775191"/>
            <a:ext cx="8925026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>
                <a:sym typeface="Wingdings"/>
              </a:rPr>
              <a:t>Lien entre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>
                <a:sym typeface="Symbol"/>
              </a:rPr>
              <a:t>et pH</a:t>
            </a:r>
            <a:r>
              <a:rPr lang="fr-FR" dirty="0" smtClean="0">
                <a:sym typeface="Wingdings"/>
              </a:rPr>
              <a:t>  </a:t>
            </a:r>
            <a:endParaRPr lang="fr-FR" dirty="0">
              <a:sym typeface="Wingdings"/>
            </a:endParaRPr>
          </a:p>
          <a:p>
            <a:pPr marL="118872" indent="0">
              <a:buNone/>
            </a:pP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73392"/>
              </p:ext>
            </p:extLst>
          </p:nvPr>
        </p:nvGraphicFramePr>
        <p:xfrm>
          <a:off x="1100650" y="2788457"/>
          <a:ext cx="6811620" cy="285284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05810"/>
                <a:gridCol w="3405810"/>
              </a:tblGrid>
              <a:tr h="5363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ym typeface="Symbol"/>
                        </a:rPr>
                        <a:t></a:t>
                      </a:r>
                      <a:r>
                        <a:rPr lang="fr-FR" dirty="0" smtClean="0">
                          <a:sym typeface="Wingdings"/>
                        </a:rPr>
                        <a:t>H3O</a:t>
                      </a:r>
                      <a:r>
                        <a:rPr lang="fr-FR" baseline="30000" dirty="0" smtClean="0">
                          <a:sym typeface="Wingdings"/>
                        </a:rPr>
                        <a:t>+</a:t>
                      </a:r>
                      <a:r>
                        <a:rPr lang="fr-FR" dirty="0" smtClean="0">
                          <a:sym typeface="Symbol"/>
                        </a:rPr>
                        <a:t>  (mol/L)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</a:t>
                      </a:r>
                      <a:endParaRPr lang="fr-FR" dirty="0"/>
                    </a:p>
                  </a:txBody>
                  <a:tcPr/>
                </a:tc>
              </a:tr>
              <a:tr h="53636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10</a:t>
                      </a:r>
                      <a:r>
                        <a:rPr lang="fr-FR" sz="3200" baseline="30000" dirty="0" smtClean="0"/>
                        <a:t>-1</a:t>
                      </a:r>
                      <a:endParaRPr lang="fr-FR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536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10</a:t>
                      </a:r>
                      <a:r>
                        <a:rPr lang="fr-FR" sz="3200" baseline="30000" dirty="0" smtClean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</a:tr>
              <a:tr h="536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10</a:t>
                      </a:r>
                      <a:r>
                        <a:rPr lang="fr-FR" sz="3200" baseline="30000" dirty="0" smtClean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7</a:t>
                      </a:r>
                      <a:endParaRPr lang="fr-FR" sz="3200" dirty="0"/>
                    </a:p>
                  </a:txBody>
                  <a:tcPr/>
                </a:tc>
              </a:tr>
              <a:tr h="5363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10</a:t>
                      </a:r>
                      <a:r>
                        <a:rPr lang="fr-FR" sz="3200" baseline="30000" dirty="0" smtClean="0"/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14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19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 flipV="1">
            <a:off x="677333" y="4074583"/>
            <a:ext cx="7821084" cy="42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Echelle d’acidité et échelle de pH</a:t>
            </a:r>
            <a:endParaRPr lang="fr-FR" baseline="-25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199" y="1775191"/>
            <a:ext cx="8686801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Échelle de pH</a:t>
            </a:r>
          </a:p>
          <a:p>
            <a:pPr marL="118872" indent="0">
              <a:buNone/>
            </a:pP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endParaRPr lang="fr-FR" dirty="0"/>
          </a:p>
          <a:p>
            <a:pPr marL="118872" indent="0">
              <a:buNone/>
            </a:pPr>
            <a:r>
              <a:rPr lang="fr-FR" dirty="0" smtClean="0"/>
              <a:t>								</a:t>
            </a:r>
            <a:r>
              <a:rPr lang="fr-FR" dirty="0" smtClean="0">
                <a:sym typeface="Symbol"/>
              </a:rPr>
              <a:t></a:t>
            </a:r>
            <a:r>
              <a:rPr lang="fr-FR" dirty="0" smtClean="0">
                <a:sym typeface="Wingdings"/>
              </a:rPr>
              <a:t>OH</a:t>
            </a:r>
            <a:r>
              <a:rPr lang="fr-FR" baseline="30000" dirty="0" smtClean="0">
                <a:sym typeface="Wingdings"/>
              </a:rPr>
              <a:t>-</a:t>
            </a:r>
            <a:r>
              <a:rPr lang="fr-FR" dirty="0" smtClean="0">
                <a:sym typeface="Symbol"/>
              </a:rPr>
              <a:t> </a:t>
            </a:r>
            <a:endParaRPr lang="fr-FR" dirty="0"/>
          </a:p>
          <a:p>
            <a:pPr marL="118872" indent="0">
              <a:buNone/>
            </a:pPr>
            <a:r>
              <a:rPr lang="fr-FR" dirty="0" smtClean="0"/>
              <a:t>		    	         </a:t>
            </a:r>
            <a:r>
              <a:rPr lang="fr-FR" sz="2000" dirty="0" smtClean="0"/>
              <a:t> </a:t>
            </a:r>
          </a:p>
          <a:p>
            <a:pPr marL="118872" indent="0">
              <a:buNone/>
            </a:pPr>
            <a:r>
              <a:rPr lang="fr-FR" sz="2000" dirty="0" smtClean="0"/>
              <a:t>1 				      7				           14</a:t>
            </a:r>
          </a:p>
          <a:p>
            <a:pPr marL="118872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				</a:t>
            </a:r>
            <a:r>
              <a:rPr lang="fr-FR" dirty="0"/>
              <a:t>	</a:t>
            </a:r>
            <a:endParaRPr lang="fr-FR" dirty="0" smtClean="0"/>
          </a:p>
          <a:p>
            <a:pPr marL="118872" indent="0">
              <a:buNone/>
            </a:pPr>
            <a:r>
              <a:rPr lang="fr-F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ACIDE				</a:t>
            </a:r>
            <a:r>
              <a:rPr lang="fr-FR" b="1" dirty="0" smtClean="0">
                <a:ln w="1905"/>
                <a:solidFill>
                  <a:srgbClr val="33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BASIQUE</a:t>
            </a:r>
            <a:endParaRPr lang="fr-FR" dirty="0">
              <a:solidFill>
                <a:srgbClr val="3366FF"/>
              </a:solidFill>
            </a:endParaRPr>
          </a:p>
          <a:p>
            <a:pPr marL="118872" indent="0">
              <a:buNone/>
            </a:pPr>
            <a:endParaRPr lang="fr-FR" dirty="0" smtClean="0"/>
          </a:p>
          <a:p>
            <a:pPr marL="118872" indent="0">
              <a:buNone/>
            </a:pPr>
            <a:endParaRPr lang="fr-FR" dirty="0" smtClean="0"/>
          </a:p>
        </p:txBody>
      </p:sp>
      <p:cxnSp>
        <p:nvCxnSpPr>
          <p:cNvPr id="9" name="Connecteur droit 8"/>
          <p:cNvCxnSpPr/>
          <p:nvPr/>
        </p:nvCxnSpPr>
        <p:spPr>
          <a:xfrm>
            <a:off x="4519083" y="4083403"/>
            <a:ext cx="0" cy="967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114235" y="5090763"/>
            <a:ext cx="852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Milieu</a:t>
            </a:r>
          </a:p>
          <a:p>
            <a:r>
              <a:rPr lang="fr-FR" dirty="0" smtClean="0"/>
              <a:t>Neutre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656165" y="4083403"/>
            <a:ext cx="21168" cy="9679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498417" y="4098018"/>
            <a:ext cx="0" cy="836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lèche vers la gauche 2"/>
          <p:cNvSpPr/>
          <p:nvPr/>
        </p:nvSpPr>
        <p:spPr>
          <a:xfrm>
            <a:off x="2159000" y="2529417"/>
            <a:ext cx="6053666" cy="285750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49250" y="2444750"/>
            <a:ext cx="211667" cy="3704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èche vers la droite 16"/>
          <p:cNvSpPr/>
          <p:nvPr/>
        </p:nvSpPr>
        <p:spPr>
          <a:xfrm>
            <a:off x="560917" y="3080443"/>
            <a:ext cx="6606840" cy="306584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7523424" y="3016610"/>
            <a:ext cx="211667" cy="3704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632422" y="6310617"/>
            <a:ext cx="38361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 = - log 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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H3O</a:t>
            </a:r>
            <a:r>
              <a:rPr lang="fr-FR" sz="3200" b="1" baseline="30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+</a:t>
            </a: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 </a:t>
            </a:r>
            <a:endParaRPr lang="fr-F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99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/>
              <a:t>Echelle d’acidité et échelle de pH</a:t>
            </a:r>
            <a:endParaRPr lang="fr-FR" baseline="-25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8974" y="1775191"/>
            <a:ext cx="8925026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FR" dirty="0" smtClean="0"/>
              <a:t>!!! Il faut bien se rappeler que l’échelle pH est reliée à une fonction logarithmique et donc qu’une forte augmentation de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>
                <a:sym typeface="Symbol"/>
              </a:rPr>
              <a:t>se traduit que pas par une faible diminution du pH</a:t>
            </a:r>
          </a:p>
          <a:p>
            <a:pPr marL="118872" indent="0">
              <a:buNone/>
            </a:pPr>
            <a:endParaRPr lang="fr-FR" dirty="0">
              <a:sym typeface="Symbol"/>
            </a:endParaRPr>
          </a:p>
          <a:p>
            <a:pPr marL="118872" indent="0">
              <a:buNone/>
            </a:pPr>
            <a:r>
              <a:rPr lang="fr-FR" dirty="0" smtClean="0">
                <a:sym typeface="Symbol"/>
              </a:rPr>
              <a:t>Ex:</a:t>
            </a:r>
          </a:p>
          <a:p>
            <a:pPr marL="118872" indent="0">
              <a:buNone/>
            </a:pPr>
            <a:r>
              <a:rPr lang="fr-FR" dirty="0" smtClean="0"/>
              <a:t>Si </a:t>
            </a:r>
            <a:r>
              <a:rPr lang="fr-FR" dirty="0">
                <a:sym typeface="Symbol"/>
              </a:rPr>
              <a:t></a:t>
            </a:r>
            <a:r>
              <a:rPr lang="fr-FR" dirty="0">
                <a:sym typeface="Wingdings"/>
              </a:rPr>
              <a:t>H3O</a:t>
            </a:r>
            <a:r>
              <a:rPr lang="fr-FR" baseline="30000" dirty="0">
                <a:sym typeface="Wingdings"/>
              </a:rPr>
              <a:t>+</a:t>
            </a:r>
            <a:r>
              <a:rPr lang="fr-FR" dirty="0">
                <a:sym typeface="Symbol"/>
              </a:rPr>
              <a:t> </a:t>
            </a:r>
            <a:r>
              <a:rPr lang="fr-FR" dirty="0" smtClean="0">
                <a:sym typeface="Symbol"/>
              </a:rPr>
              <a:t>passe de 10</a:t>
            </a:r>
            <a:r>
              <a:rPr lang="fr-FR" baseline="30000" dirty="0" smtClean="0">
                <a:sym typeface="Symbol"/>
              </a:rPr>
              <a:t>-6 </a:t>
            </a:r>
            <a:r>
              <a:rPr lang="fr-FR" dirty="0" smtClean="0">
                <a:sym typeface="Symbol"/>
              </a:rPr>
              <a:t>à 10</a:t>
            </a:r>
            <a:r>
              <a:rPr lang="fr-FR" baseline="30000" dirty="0" smtClean="0">
                <a:sym typeface="Symbol"/>
              </a:rPr>
              <a:t>-3</a:t>
            </a:r>
            <a:r>
              <a:rPr lang="fr-FR" dirty="0" smtClean="0">
                <a:sym typeface="Symbol"/>
              </a:rPr>
              <a:t>, cela correspond à un facteur 1000 mais si on travaille avec l’échelle de pH il n’y a que 3 unités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0616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chemeClr val="accent6">
                    <a:lumMod val="75000"/>
                  </a:schemeClr>
                </a:solidFill>
              </a:rPr>
              <a:t>Echelle d’acidité et 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l’échelle d’acidité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l’échelle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>
                <a:solidFill>
                  <a:srgbClr val="9A3130"/>
                </a:solidFill>
              </a:rPr>
              <a:t>quelques exemples de la vie courante</a:t>
            </a:r>
          </a:p>
          <a:p>
            <a:pPr marL="768096" lvl="2" indent="0">
              <a:buNone/>
            </a:pPr>
            <a:r>
              <a:rPr lang="fr-FR" sz="1800" dirty="0" smtClean="0"/>
              <a:t>	</a:t>
            </a:r>
            <a:endParaRPr lang="fr-FR" sz="18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Mesure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/>
              <a:t>papier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</a:t>
            </a:r>
            <a:r>
              <a:rPr lang="fr-FR" sz="2200" dirty="0" err="1" smtClean="0"/>
              <a:t>pHmètre</a:t>
            </a:r>
            <a:endParaRPr lang="fr-FR" sz="2200" dirty="0" smtClean="0"/>
          </a:p>
          <a:p>
            <a:pPr marL="118872" indent="0">
              <a:buNone/>
            </a:pPr>
            <a:endParaRPr lang="fr-FR" sz="30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272467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551211" cy="1252728"/>
          </a:xfrm>
        </p:spPr>
        <p:txBody>
          <a:bodyPr>
            <a:normAutofit fontScale="90000"/>
          </a:bodyPr>
          <a:lstStyle/>
          <a:p>
            <a:r>
              <a:rPr lang="fr-FR" sz="4800" dirty="0" smtClean="0"/>
              <a:t>pH de quelques solutions courantes</a:t>
            </a:r>
            <a:endParaRPr lang="fr-FR" baseline="-25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8974" y="1775191"/>
            <a:ext cx="8925026" cy="50828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dirty="0" smtClean="0"/>
              <a:t>pH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2-3			Jus de citron; vinaigre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3-5 			Vin, bière		pluie acide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7 			Lait 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9 			Détergent</a:t>
            </a:r>
          </a:p>
          <a:p>
            <a:pPr marL="118872" indent="0">
              <a:buNone/>
            </a:pPr>
            <a:endParaRPr lang="fr-FR" dirty="0"/>
          </a:p>
          <a:p>
            <a:pPr marL="118872" indent="0">
              <a:buNone/>
            </a:pPr>
            <a:r>
              <a:rPr lang="fr-FR" dirty="0" smtClean="0"/>
              <a:t>9,5 – 10,5  	Ammoniaque domestique</a:t>
            </a:r>
          </a:p>
        </p:txBody>
      </p:sp>
    </p:spTree>
    <p:extLst>
      <p:ext uri="{BB962C8B-B14F-4D97-AF65-F5344CB8AC3E}">
        <p14:creationId xmlns:p14="http://schemas.microsoft.com/office/powerpoint/2010/main" val="69309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rgbClr val="000000"/>
                </a:solidFill>
              </a:rPr>
              <a:t>Echelle d’acidité et 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l’échelle d’acidité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l’échelle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>
                <a:solidFill>
                  <a:srgbClr val="000000"/>
                </a:solidFill>
              </a:rPr>
              <a:t>q</a:t>
            </a:r>
            <a:r>
              <a:rPr lang="fr-FR" sz="2200" dirty="0" smtClean="0"/>
              <a:t>uelques exemples de la vie courante</a:t>
            </a:r>
          </a:p>
          <a:p>
            <a:pPr marL="768096" lvl="2" indent="0">
              <a:buNone/>
            </a:pPr>
            <a:r>
              <a:rPr lang="fr-FR" sz="1800" dirty="0" smtClean="0"/>
              <a:t>	</a:t>
            </a:r>
            <a:endParaRPr lang="fr-FR" sz="1800" dirty="0"/>
          </a:p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chemeClr val="accent6">
                    <a:lumMod val="75000"/>
                  </a:schemeClr>
                </a:solidFill>
              </a:rPr>
              <a:t>Mesure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papier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200" dirty="0" err="1" smtClean="0">
                <a:solidFill>
                  <a:schemeClr val="accent6">
                    <a:lumMod val="75000"/>
                  </a:schemeClr>
                </a:solidFill>
              </a:rPr>
              <a:t>pHmètre</a:t>
            </a:r>
            <a:endParaRPr lang="fr-FR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18872" indent="0">
              <a:buNone/>
            </a:pPr>
            <a:endParaRPr lang="fr-FR" sz="30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141951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55448"/>
            <a:ext cx="8551211" cy="1252728"/>
          </a:xfrm>
        </p:spPr>
        <p:txBody>
          <a:bodyPr>
            <a:normAutofit/>
          </a:bodyPr>
          <a:lstStyle/>
          <a:p>
            <a:r>
              <a:rPr lang="fr-FR" sz="4800" dirty="0" smtClean="0"/>
              <a:t>Comment mesurer un pH </a:t>
            </a:r>
            <a:endParaRPr lang="fr-FR" baseline="-25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18974" y="1408177"/>
            <a:ext cx="8925026" cy="5449824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dirty="0" smtClean="0"/>
              <a:t>2 possibilités:</a:t>
            </a:r>
          </a:p>
          <a:p>
            <a:pPr marL="118872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Papier pH</a:t>
            </a:r>
            <a:endParaRPr lang="fr-FR" dirty="0"/>
          </a:p>
          <a:p>
            <a:pPr marL="118872" indent="0" algn="just">
              <a:buNone/>
            </a:pPr>
            <a:r>
              <a:rPr lang="fr-FR" dirty="0" smtClean="0"/>
              <a:t>	</a:t>
            </a:r>
            <a:r>
              <a:rPr lang="fr-FR" sz="2800" dirty="0" smtClean="0"/>
              <a:t>Papier que l’on place dans la solution, celui-ci va 	changer de couleur et en comparant avec la palette 	de couleur étalon, on sait approximer le pH</a:t>
            </a:r>
          </a:p>
          <a:p>
            <a:pPr marL="118872" indent="0">
              <a:buNone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dirty="0" err="1" smtClean="0"/>
              <a:t>pHmètre</a:t>
            </a:r>
            <a:endParaRPr lang="fr-FR" dirty="0" smtClean="0"/>
          </a:p>
          <a:p>
            <a:pPr lvl="2">
              <a:buFontTx/>
              <a:buChar char="-"/>
            </a:pPr>
            <a:r>
              <a:rPr lang="fr-FR" sz="2800" dirty="0" smtClean="0"/>
              <a:t>Une sonde pH plongeant dans la solution</a:t>
            </a:r>
          </a:p>
          <a:p>
            <a:pPr lvl="2" algn="just">
              <a:buFontTx/>
              <a:buChar char="-"/>
            </a:pPr>
            <a:r>
              <a:rPr lang="fr-FR" sz="2800" dirty="0" smtClean="0"/>
              <a:t>Un voltmètre électronique dont qui a été étalonné et gradué selon l’échelle de pH qui permet une lecture directe de la valeur de pH</a:t>
            </a:r>
          </a:p>
        </p:txBody>
      </p:sp>
    </p:spTree>
    <p:extLst>
      <p:ext uri="{BB962C8B-B14F-4D97-AF65-F5344CB8AC3E}">
        <p14:creationId xmlns:p14="http://schemas.microsoft.com/office/powerpoint/2010/main" val="390806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 -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000" dirty="0" smtClean="0"/>
              <a:t>Echelle d’acidité et 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l’échelle d’acidité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l’échelle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/>
              <a:t>quelques exemples de la vie courante</a:t>
            </a:r>
          </a:p>
          <a:p>
            <a:pPr marL="768096" lvl="2" indent="0">
              <a:buNone/>
            </a:pPr>
            <a:r>
              <a:rPr lang="fr-FR" sz="1800" dirty="0" smtClean="0"/>
              <a:t>	</a:t>
            </a:r>
            <a:endParaRPr lang="fr-FR" sz="18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Mesure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/>
              <a:t>papier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</a:t>
            </a:r>
            <a:r>
              <a:rPr lang="fr-FR" sz="2200" dirty="0" err="1" smtClean="0"/>
              <a:t>pHmètre</a:t>
            </a:r>
            <a:endParaRPr lang="fr-FR" sz="2200" dirty="0" smtClean="0"/>
          </a:p>
          <a:p>
            <a:pPr marL="118872" indent="0">
              <a:buNone/>
            </a:pPr>
            <a:endParaRPr lang="fr-FR" sz="3000" dirty="0"/>
          </a:p>
          <a:p>
            <a:pPr>
              <a:buFont typeface="Wingdings" charset="2"/>
              <a:buChar char="§"/>
            </a:pPr>
            <a:r>
              <a:rPr lang="fr-FR" sz="3000" dirty="0" smtClean="0"/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359144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rgbClr val="000000"/>
                </a:solidFill>
              </a:rPr>
              <a:t>Echelle d’acidité et 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l’échelle d’acidité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/>
              <a:t> l’échelle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/>
              <a:t> </a:t>
            </a:r>
            <a:r>
              <a:rPr lang="fr-FR" sz="2200" dirty="0" smtClean="0">
                <a:solidFill>
                  <a:srgbClr val="000000"/>
                </a:solidFill>
              </a:rPr>
              <a:t>q</a:t>
            </a:r>
            <a:r>
              <a:rPr lang="fr-FR" sz="2200" dirty="0" smtClean="0"/>
              <a:t>uelques exemples de la vie courante</a:t>
            </a:r>
          </a:p>
          <a:p>
            <a:pPr marL="768096" lvl="2" indent="0">
              <a:buNone/>
            </a:pPr>
            <a:r>
              <a:rPr lang="fr-FR" sz="1800" dirty="0" smtClean="0"/>
              <a:t>	</a:t>
            </a:r>
            <a:endParaRPr lang="fr-FR" sz="1800" dirty="0"/>
          </a:p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rgbClr val="000000"/>
                </a:solidFill>
              </a:rPr>
              <a:t>Mesure de pH</a:t>
            </a:r>
          </a:p>
          <a:p>
            <a:pPr lvl="2">
              <a:buFont typeface="Wingdings" charset="2"/>
              <a:buChar char="Ø"/>
            </a:pPr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200" dirty="0" smtClean="0">
                <a:solidFill>
                  <a:srgbClr val="000000"/>
                </a:solidFill>
              </a:rPr>
              <a:t>papier pH</a:t>
            </a:r>
          </a:p>
          <a:p>
            <a:pPr lvl="2">
              <a:buFont typeface="Wingdings" charset="2"/>
              <a:buChar char="Ø"/>
            </a:pPr>
            <a:r>
              <a:rPr lang="fr-FR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200" dirty="0" err="1" smtClean="0">
                <a:solidFill>
                  <a:srgbClr val="000000"/>
                </a:solidFill>
              </a:rPr>
              <a:t>pHmètre</a:t>
            </a:r>
            <a:endParaRPr lang="fr-FR" sz="2200" dirty="0" smtClean="0">
              <a:solidFill>
                <a:srgbClr val="000000"/>
              </a:solidFill>
            </a:endParaRPr>
          </a:p>
          <a:p>
            <a:pPr marL="118872" indent="0">
              <a:buNone/>
            </a:pPr>
            <a:endParaRPr lang="fr-FR" sz="3000" dirty="0"/>
          </a:p>
          <a:p>
            <a:pPr>
              <a:buFont typeface="Wingdings" charset="2"/>
              <a:buChar char="§"/>
            </a:pPr>
            <a:r>
              <a:rPr lang="fr-FR" sz="3000" dirty="0" smtClean="0">
                <a:solidFill>
                  <a:schemeClr val="accent6">
                    <a:lumMod val="75000"/>
                  </a:schemeClr>
                </a:solidFill>
              </a:rPr>
              <a:t>Exercices</a:t>
            </a:r>
          </a:p>
        </p:txBody>
      </p:sp>
    </p:spTree>
    <p:extLst>
      <p:ext uri="{BB962C8B-B14F-4D97-AF65-F5344CB8AC3E}">
        <p14:creationId xmlns:p14="http://schemas.microsoft.com/office/powerpoint/2010/main" val="16039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/>
              <a:t>L’acidité d’une solution</a:t>
            </a:r>
          </a:p>
          <a:p>
            <a:endParaRPr lang="fr-FR" dirty="0"/>
          </a:p>
          <a:p>
            <a:r>
              <a:rPr lang="fr-FR" dirty="0" smtClean="0"/>
              <a:t>Produit ionique de l’eau</a:t>
            </a:r>
          </a:p>
          <a:p>
            <a:endParaRPr lang="fr-FR" dirty="0"/>
          </a:p>
          <a:p>
            <a:r>
              <a:rPr lang="fr-FR" dirty="0" smtClean="0"/>
              <a:t>Concentration en H3O+ et OH-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114374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/>
          </a:bodyPr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5751"/>
            <a:ext cx="8229600" cy="517525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Qu’est ce qu’un acide / une base?</a:t>
            </a:r>
          </a:p>
          <a:p>
            <a:pPr lvl="1">
              <a:buFont typeface="Wingdings" charset="2"/>
              <a:buChar char="Ø"/>
            </a:pPr>
            <a:r>
              <a:rPr lang="fr-FR" sz="2000" dirty="0" smtClean="0"/>
              <a:t>Acide: </a:t>
            </a:r>
            <a:r>
              <a:rPr lang="fr-FR" sz="2000" dirty="0"/>
              <a:t>espèce chimique capable de </a:t>
            </a:r>
            <a:r>
              <a:rPr lang="fr-FR" sz="2000" u="sng" dirty="0">
                <a:solidFill>
                  <a:srgbClr val="FF0000"/>
                </a:solidFill>
              </a:rPr>
              <a:t>donner</a:t>
            </a:r>
            <a:r>
              <a:rPr lang="fr-FR" sz="2000" dirty="0"/>
              <a:t> un p</a:t>
            </a:r>
            <a:r>
              <a:rPr lang="fr-FR" sz="2000" baseline="30000" dirty="0"/>
              <a:t>+</a:t>
            </a:r>
          </a:p>
          <a:p>
            <a:pPr marL="457200" lvl="1" indent="0">
              <a:buNone/>
            </a:pPr>
            <a:r>
              <a:rPr lang="fr-FR" sz="2000" dirty="0" smtClean="0"/>
              <a:t>	Symbole </a:t>
            </a:r>
            <a:r>
              <a:rPr lang="fr-FR" sz="2000" dirty="0"/>
              <a:t>: </a:t>
            </a:r>
            <a:r>
              <a:rPr lang="fr-FR" sz="2000" dirty="0" smtClean="0"/>
              <a:t>HA</a:t>
            </a:r>
          </a:p>
          <a:p>
            <a:pPr lvl="1">
              <a:buFont typeface="Wingdings" charset="2"/>
              <a:buChar char="Ø"/>
            </a:pPr>
            <a:r>
              <a:rPr lang="fr-FR" sz="2000" dirty="0" smtClean="0"/>
              <a:t>Base: </a:t>
            </a:r>
            <a:r>
              <a:rPr lang="fr-FR" sz="2000" dirty="0"/>
              <a:t>espèce chimique capable de </a:t>
            </a:r>
            <a:r>
              <a:rPr lang="fr-FR" sz="2000" u="sng" dirty="0">
                <a:solidFill>
                  <a:srgbClr val="FF0000"/>
                </a:solidFill>
              </a:rPr>
              <a:t>capturer</a:t>
            </a:r>
            <a:r>
              <a:rPr lang="fr-FR" sz="2000" dirty="0"/>
              <a:t> un p</a:t>
            </a:r>
            <a:r>
              <a:rPr lang="fr-FR" sz="2000" baseline="30000" dirty="0"/>
              <a:t>+</a:t>
            </a:r>
          </a:p>
          <a:p>
            <a:pPr marL="118872" indent="0">
              <a:buNone/>
            </a:pPr>
            <a:r>
              <a:rPr lang="fr-FR" sz="2000" baseline="30000" dirty="0" smtClean="0"/>
              <a:t>	</a:t>
            </a:r>
            <a:r>
              <a:rPr lang="fr-FR" sz="2000" dirty="0" smtClean="0"/>
              <a:t>Symbole </a:t>
            </a:r>
            <a:r>
              <a:rPr lang="fr-FR" sz="2000" dirty="0"/>
              <a:t>: B</a:t>
            </a:r>
          </a:p>
          <a:p>
            <a:pPr marL="457200" lvl="1" indent="0">
              <a:buNone/>
            </a:pPr>
            <a:endParaRPr lang="fr-FR" sz="2000" dirty="0"/>
          </a:p>
          <a:p>
            <a:pPr marL="118872" indent="0">
              <a:buNone/>
            </a:pPr>
            <a:endParaRPr lang="fr-FR" sz="2400" dirty="0" smtClean="0"/>
          </a:p>
          <a:p>
            <a:r>
              <a:rPr lang="fr-FR" dirty="0" smtClean="0"/>
              <a:t>Qu’est qu’un couple acide-base conjugué?</a:t>
            </a:r>
          </a:p>
          <a:p>
            <a:pPr lvl="1">
              <a:buFont typeface="Wingdings" charset="2"/>
              <a:buChar char="Ø"/>
            </a:pPr>
            <a:r>
              <a:rPr lang="fr-FR" sz="2000" dirty="0"/>
              <a:t>E</a:t>
            </a:r>
            <a:r>
              <a:rPr lang="fr-FR" sz="2000" dirty="0" smtClean="0"/>
              <a:t>nsemble </a:t>
            </a:r>
            <a:r>
              <a:rPr lang="fr-FR" sz="2000" dirty="0"/>
              <a:t>formé par un acide et sa base conjuguée</a:t>
            </a:r>
          </a:p>
          <a:p>
            <a:pPr marL="118872" indent="0">
              <a:buNone/>
            </a:pPr>
            <a:endParaRPr lang="fr-FR" sz="2400" dirty="0" smtClean="0"/>
          </a:p>
          <a:p>
            <a:r>
              <a:rPr lang="fr-FR" dirty="0" smtClean="0"/>
              <a:t>Qu’est ce qu’une réaction acide-base?</a:t>
            </a:r>
          </a:p>
          <a:p>
            <a:pPr marL="118872" indent="0" algn="just">
              <a:buNone/>
            </a:pPr>
            <a:endParaRPr lang="fr-FR" sz="1400" dirty="0"/>
          </a:p>
          <a:p>
            <a:pPr marL="118872" indent="0" algn="just">
              <a:buNone/>
            </a:pPr>
            <a:r>
              <a:rPr lang="fr-FR" dirty="0"/>
              <a:t>	</a:t>
            </a: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	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perte 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</a:rPr>
              <a:t>de H</a:t>
            </a:r>
            <a:r>
              <a:rPr lang="fr-FR" sz="2000" baseline="30000" dirty="0">
                <a:solidFill>
                  <a:schemeClr val="accent3">
                    <a:lumMod val="75000"/>
                  </a:schemeClr>
                </a:solidFill>
              </a:rPr>
              <a:t>+</a:t>
            </a:r>
            <a:endParaRPr lang="fr-FR" baseline="30000" dirty="0">
              <a:solidFill>
                <a:schemeClr val="accent3">
                  <a:lumMod val="75000"/>
                </a:schemeClr>
              </a:solidFill>
            </a:endParaRPr>
          </a:p>
          <a:p>
            <a:pPr marL="118872" indent="0" algn="just">
              <a:buNone/>
            </a:pPr>
            <a:endParaRPr lang="fr-FR" dirty="0"/>
          </a:p>
          <a:p>
            <a:pPr marL="118872" indent="0" algn="ctr">
              <a:buNone/>
            </a:pPr>
            <a:endParaRPr lang="fr-FR" dirty="0" smtClean="0"/>
          </a:p>
          <a:p>
            <a:pPr marL="118872" indent="0" algn="ctr">
              <a:buNone/>
            </a:pPr>
            <a:r>
              <a:rPr lang="fr-FR" dirty="0" smtClean="0"/>
              <a:t>HA</a:t>
            </a:r>
            <a:r>
              <a:rPr lang="fr-FR" dirty="0"/>
              <a:t>	+	B 		HB</a:t>
            </a:r>
            <a:r>
              <a:rPr lang="fr-FR" baseline="30000" dirty="0"/>
              <a:t>+	</a:t>
            </a:r>
            <a:r>
              <a:rPr lang="fr-FR" dirty="0"/>
              <a:t>+ 	A</a:t>
            </a:r>
            <a:r>
              <a:rPr lang="fr-FR" baseline="30000" dirty="0"/>
              <a:t>-</a:t>
            </a:r>
          </a:p>
          <a:p>
            <a:pPr marL="118872" indent="0">
              <a:buNone/>
            </a:pPr>
            <a:r>
              <a:rPr lang="fr-FR" sz="1600" baseline="30000" dirty="0" smtClean="0"/>
              <a:t>	</a:t>
            </a:r>
            <a:r>
              <a:rPr lang="fr-FR" sz="1600" baseline="30000" dirty="0"/>
              <a:t> </a:t>
            </a:r>
            <a:r>
              <a:rPr lang="fr-FR" sz="1600" dirty="0" smtClean="0"/>
              <a:t>            </a:t>
            </a:r>
            <a:r>
              <a:rPr lang="fr-FR" sz="1600" dirty="0"/>
              <a:t>acide 1	             </a:t>
            </a:r>
            <a:r>
              <a:rPr lang="fr-FR" sz="1600" dirty="0" smtClean="0"/>
              <a:t>	     base </a:t>
            </a:r>
            <a:r>
              <a:rPr lang="fr-FR" sz="1600" dirty="0"/>
              <a:t>2	                </a:t>
            </a:r>
            <a:r>
              <a:rPr lang="fr-FR" sz="1600" dirty="0" smtClean="0"/>
              <a:t>	         acide </a:t>
            </a:r>
            <a:r>
              <a:rPr lang="fr-FR" sz="1600" dirty="0"/>
              <a:t>2	              </a:t>
            </a:r>
            <a:r>
              <a:rPr lang="fr-FR" sz="1600" dirty="0" smtClean="0"/>
              <a:t>	    base </a:t>
            </a:r>
            <a:r>
              <a:rPr lang="fr-FR" sz="1600" dirty="0"/>
              <a:t>1</a:t>
            </a:r>
          </a:p>
          <a:p>
            <a:pPr marL="118872" indent="0" algn="just">
              <a:buNone/>
            </a:pPr>
            <a:endParaRPr lang="fr-FR" baseline="30000" dirty="0"/>
          </a:p>
          <a:p>
            <a:pPr marL="118872" indent="0" algn="just">
              <a:buNone/>
            </a:pPr>
            <a:endParaRPr lang="fr-FR" baseline="30000" dirty="0"/>
          </a:p>
          <a:p>
            <a:pPr marL="118872" indent="0" algn="just">
              <a:buNone/>
            </a:pPr>
            <a:r>
              <a:rPr lang="fr-FR" baseline="30000" dirty="0"/>
              <a:t>	</a:t>
            </a:r>
            <a:r>
              <a:rPr lang="fr-FR" baseline="30000" dirty="0" smtClean="0"/>
              <a:t>						</a:t>
            </a:r>
            <a:r>
              <a:rPr lang="fr-FR" sz="2000" dirty="0" smtClean="0">
                <a:solidFill>
                  <a:srgbClr val="0000FF"/>
                </a:solidFill>
              </a:rPr>
              <a:t>capture </a:t>
            </a:r>
            <a:r>
              <a:rPr lang="fr-FR" sz="2000" dirty="0">
                <a:solidFill>
                  <a:srgbClr val="0000FF"/>
                </a:solidFill>
              </a:rPr>
              <a:t>de H</a:t>
            </a:r>
            <a:r>
              <a:rPr lang="fr-FR" sz="2000" baseline="30000" dirty="0">
                <a:solidFill>
                  <a:srgbClr val="0000FF"/>
                </a:solidFill>
              </a:rPr>
              <a:t>+</a:t>
            </a:r>
          </a:p>
          <a:p>
            <a:pPr marL="118872" indent="0" algn="just">
              <a:buNone/>
            </a:pPr>
            <a:endParaRPr lang="fr-FR" sz="2000" baseline="30000" dirty="0">
              <a:solidFill>
                <a:srgbClr val="0000FF"/>
              </a:solidFill>
            </a:endParaRPr>
          </a:p>
          <a:p>
            <a:pPr lvl="1">
              <a:buFont typeface="Wingdings" charset="2"/>
              <a:buChar char="Ø"/>
            </a:pPr>
            <a:endParaRPr lang="fr-FR" dirty="0" smtClean="0"/>
          </a:p>
          <a:p>
            <a:endParaRPr lang="fr-FR" dirty="0" smtClean="0"/>
          </a:p>
          <a:p>
            <a:pPr marL="118872" indent="0">
              <a:buNone/>
            </a:pPr>
            <a:endParaRPr lang="fr-FR" sz="2400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2127252" y="4984752"/>
            <a:ext cx="0" cy="4233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7264402" y="4984752"/>
            <a:ext cx="0" cy="4233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127252" y="4984752"/>
            <a:ext cx="19896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274737" y="4978404"/>
            <a:ext cx="19896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70819" y="5941485"/>
            <a:ext cx="0" cy="42333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818718" y="5941485"/>
            <a:ext cx="0" cy="42333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3570819" y="6364816"/>
            <a:ext cx="546098" cy="423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274737" y="6375399"/>
            <a:ext cx="54398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977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/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9A3130"/>
                </a:solidFill>
              </a:rPr>
              <a:t>L’acidité d’une solution</a:t>
            </a:r>
          </a:p>
          <a:p>
            <a:endParaRPr lang="fr-FR" dirty="0"/>
          </a:p>
          <a:p>
            <a:r>
              <a:rPr lang="fr-FR" dirty="0" smtClean="0"/>
              <a:t>Produit ionique de l’eau</a:t>
            </a:r>
          </a:p>
          <a:p>
            <a:endParaRPr lang="fr-FR" dirty="0"/>
          </a:p>
          <a:p>
            <a:r>
              <a:rPr lang="fr-FR" dirty="0" smtClean="0"/>
              <a:t>Concentration en H3O+ et OH-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114374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/>
          </a:bodyPr>
          <a:lstStyle/>
          <a:p>
            <a:r>
              <a:rPr lang="fr-FR" dirty="0" smtClean="0"/>
              <a:t>Acidité d’une 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333" y="1555751"/>
            <a:ext cx="8879417" cy="5175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dirty="0" smtClean="0"/>
              <a:t>Dépend du comportement d’un acide dans de l’eau </a:t>
            </a:r>
          </a:p>
          <a:p>
            <a:pPr marL="118872" indent="0" algn="just">
              <a:buNone/>
            </a:pPr>
            <a:endParaRPr lang="fr-FR" sz="2400" dirty="0" smtClean="0"/>
          </a:p>
          <a:p>
            <a:pPr marL="118872" indent="0" algn="just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 IONISATION (</a:t>
            </a:r>
            <a:r>
              <a:rPr lang="fr-FR" sz="2400" dirty="0" err="1" smtClean="0">
                <a:sym typeface="Wingdings"/>
              </a:rPr>
              <a:t>cfr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dirty="0" err="1" smtClean="0">
                <a:sym typeface="Wingdings"/>
              </a:rPr>
              <a:t>chap</a:t>
            </a:r>
            <a:r>
              <a:rPr lang="fr-FR" sz="2400" dirty="0" smtClean="0">
                <a:sym typeface="Wingdings"/>
              </a:rPr>
              <a:t> 1)</a:t>
            </a:r>
          </a:p>
          <a:p>
            <a:pPr marL="118872" indent="0" algn="just">
              <a:buNone/>
            </a:pPr>
            <a:endParaRPr lang="fr-FR" sz="2400" dirty="0" smtClean="0">
              <a:sym typeface="Wingdings"/>
            </a:endParaRPr>
          </a:p>
          <a:p>
            <a:pPr marL="118872" indent="0" algn="just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Un acide libère un proton H+ qui en contact avec de l’eau pour 	obtenir un ion hydronium</a:t>
            </a:r>
          </a:p>
          <a:p>
            <a:pPr marL="118872" indent="0" algn="just">
              <a:buNone/>
            </a:pPr>
            <a:endParaRPr lang="fr-FR" sz="2400" dirty="0" smtClean="0">
              <a:sym typeface="Wingdings"/>
            </a:endParaRPr>
          </a:p>
          <a:p>
            <a:pPr marL="118872" indent="0" algn="just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	ex: </a:t>
            </a:r>
            <a:r>
              <a:rPr lang="fr-FR" sz="2400" dirty="0" err="1" smtClean="0">
                <a:sym typeface="Wingdings"/>
              </a:rPr>
              <a:t>HCl</a:t>
            </a:r>
            <a:r>
              <a:rPr lang="fr-FR" sz="2400" baseline="-25000" dirty="0" smtClean="0">
                <a:sym typeface="Wingdings"/>
              </a:rPr>
              <a:t>(g)</a:t>
            </a:r>
            <a:r>
              <a:rPr lang="fr-FR" sz="2400" dirty="0" smtClean="0">
                <a:sym typeface="Wingdings"/>
              </a:rPr>
              <a:t> + H2O</a:t>
            </a:r>
            <a:r>
              <a:rPr lang="fr-FR" sz="2400" baseline="-25000" dirty="0" smtClean="0">
                <a:sym typeface="Wingdings"/>
              </a:rPr>
              <a:t>(l)   </a:t>
            </a:r>
            <a:r>
              <a:rPr lang="fr-FR" sz="2400" dirty="0" smtClean="0">
                <a:sym typeface="Wingdings"/>
              </a:rPr>
              <a:t> H3O</a:t>
            </a:r>
            <a:r>
              <a:rPr lang="fr-FR" sz="2400" baseline="30000" dirty="0" smtClean="0">
                <a:sym typeface="Wingdings"/>
              </a:rPr>
              <a:t>+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baseline="-25000" dirty="0" smtClean="0">
                <a:sym typeface="Wingdings"/>
              </a:rPr>
              <a:t>(</a:t>
            </a:r>
            <a:r>
              <a:rPr lang="fr-FR" sz="2400" baseline="-25000" dirty="0" err="1" smtClean="0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  <a:r>
              <a:rPr lang="fr-FR" sz="2400" dirty="0" smtClean="0">
                <a:sym typeface="Wingdings"/>
              </a:rPr>
              <a:t>+ Cl</a:t>
            </a:r>
            <a:r>
              <a:rPr lang="fr-FR" sz="2400" baseline="30000" dirty="0" smtClean="0">
                <a:sym typeface="Wingdings"/>
              </a:rPr>
              <a:t>-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baseline="-25000" dirty="0" smtClean="0">
                <a:sym typeface="Wingdings"/>
              </a:rPr>
              <a:t>(</a:t>
            </a:r>
            <a:r>
              <a:rPr lang="fr-FR" sz="2400" baseline="-25000" dirty="0" err="1" smtClean="0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</a:p>
          <a:p>
            <a:pPr marL="118872" indent="0" algn="just">
              <a:buNone/>
            </a:pPr>
            <a:endParaRPr lang="fr-FR" sz="2400" baseline="-25000" dirty="0" smtClean="0">
              <a:sym typeface="Wingdings"/>
            </a:endParaRPr>
          </a:p>
          <a:p>
            <a:pPr marL="118872" indent="0" algn="just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cette réaction peut se généraliser comme suit:</a:t>
            </a:r>
          </a:p>
          <a:p>
            <a:pPr marL="118872" indent="0" algn="just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	HA + </a:t>
            </a:r>
            <a:r>
              <a:rPr lang="fr-FR" sz="2400" dirty="0">
                <a:sym typeface="Wingdings"/>
              </a:rPr>
              <a:t>H2O</a:t>
            </a:r>
            <a:r>
              <a:rPr lang="fr-FR" sz="2400" baseline="-25000" dirty="0">
                <a:sym typeface="Wingdings"/>
              </a:rPr>
              <a:t>(l)   </a:t>
            </a:r>
            <a:r>
              <a:rPr lang="fr-FR" sz="2400" dirty="0">
                <a:sym typeface="Wingdings"/>
              </a:rPr>
              <a:t> 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>
                <a:sym typeface="Wingdings"/>
              </a:rPr>
              <a:t>)</a:t>
            </a:r>
            <a:r>
              <a:rPr lang="fr-FR" sz="2400" dirty="0">
                <a:sym typeface="Wingdings"/>
              </a:rPr>
              <a:t>+ A</a:t>
            </a:r>
            <a:r>
              <a:rPr lang="fr-FR" sz="2400" baseline="30000" dirty="0" smtClean="0">
                <a:sym typeface="Wingdings"/>
              </a:rPr>
              <a:t>-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</a:p>
          <a:p>
            <a:pPr marL="118872" indent="0" algn="just">
              <a:buNone/>
            </a:pPr>
            <a:endParaRPr lang="fr-FR" sz="2400" baseline="-25000" dirty="0">
              <a:sym typeface="Wingdings"/>
            </a:endParaRPr>
          </a:p>
          <a:p>
            <a:pPr algn="just">
              <a:buFont typeface="Wingdings" charset="0"/>
              <a:buChar char="è"/>
            </a:pP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Peut importe l’acide, il y aura toujours libération de 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H3O</a:t>
            </a:r>
            <a:r>
              <a:rPr lang="fr-FR" sz="2400" baseline="300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+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; c’est la concentration en 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sym typeface="Wingdings"/>
              </a:rPr>
              <a:t>H3O</a:t>
            </a:r>
            <a:r>
              <a:rPr lang="fr-FR" sz="2400" baseline="300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+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 qui détermine l’acidité de la solution</a:t>
            </a:r>
          </a:p>
          <a:p>
            <a:pPr marL="118872" indent="0" algn="just">
              <a:buNone/>
            </a:pPr>
            <a:endParaRPr lang="fr-FR" sz="2400" dirty="0" smtClean="0">
              <a:solidFill>
                <a:schemeClr val="accent3">
                  <a:lumMod val="75000"/>
                </a:schemeClr>
              </a:solidFill>
              <a:sym typeface="Wingdings"/>
            </a:endParaRPr>
          </a:p>
          <a:p>
            <a:pPr algn="just">
              <a:buFont typeface="Wingdings" charset="0"/>
              <a:buChar char="è"/>
            </a:pPr>
            <a:r>
              <a:rPr lang="fr-FR" sz="2400" dirty="0">
                <a:sym typeface="Wingdings"/>
              </a:rPr>
              <a:t>L’acidité d’une solution aqueuse est mesurée par la concentration molaire en 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Wingdings"/>
              </a:rPr>
              <a:t> qui est exprimée en mol/L (ou mol.L</a:t>
            </a:r>
            <a:r>
              <a:rPr lang="fr-FR" sz="2400" baseline="30000" dirty="0">
                <a:sym typeface="Wingdings"/>
              </a:rPr>
              <a:t>-1</a:t>
            </a:r>
            <a:r>
              <a:rPr lang="fr-FR" sz="2400" dirty="0" smtClean="0">
                <a:sym typeface="Wingdings"/>
              </a:rPr>
              <a:t>)</a:t>
            </a:r>
            <a:endParaRPr lang="fr-FR" sz="2400" baseline="-25000" dirty="0">
              <a:solidFill>
                <a:schemeClr val="accent3">
                  <a:lumMod val="75000"/>
                </a:schemeClr>
              </a:solidFill>
              <a:sym typeface="Wingdings"/>
            </a:endParaRPr>
          </a:p>
          <a:p>
            <a:pPr marL="118872" indent="0" algn="just">
              <a:buNone/>
            </a:pPr>
            <a:endParaRPr lang="fr-FR" sz="2400" dirty="0"/>
          </a:p>
          <a:p>
            <a:pPr marL="118872" indent="0">
              <a:buNone/>
            </a:pPr>
            <a:endParaRPr lang="fr-FR" sz="3600" dirty="0" smtClean="0"/>
          </a:p>
          <a:p>
            <a:pPr marL="118872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5975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chapitre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167" y="1598083"/>
            <a:ext cx="8837083" cy="5154084"/>
          </a:xfrm>
        </p:spPr>
        <p:txBody>
          <a:bodyPr>
            <a:normAutofit/>
          </a:bodyPr>
          <a:lstStyle/>
          <a:p>
            <a:r>
              <a:rPr lang="fr-FR" dirty="0" smtClean="0"/>
              <a:t>Rappels: qu’est ce qu’un acide, qu’est ce qu’une base?</a:t>
            </a:r>
          </a:p>
          <a:p>
            <a:pPr marL="118872" indent="0">
              <a:buNone/>
            </a:pPr>
            <a:endParaRPr lang="fr-FR" dirty="0" smtClean="0"/>
          </a:p>
          <a:p>
            <a:r>
              <a:rPr lang="fr-FR" dirty="0" smtClean="0"/>
              <a:t>L’acidité d’une solution</a:t>
            </a:r>
          </a:p>
          <a:p>
            <a:endParaRPr lang="fr-FR" dirty="0"/>
          </a:p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Produit ionique de l’eau</a:t>
            </a:r>
          </a:p>
          <a:p>
            <a:endParaRPr lang="fr-FR" dirty="0"/>
          </a:p>
          <a:p>
            <a:r>
              <a:rPr lang="fr-FR" dirty="0" smtClean="0"/>
              <a:t>Concentration en H3O</a:t>
            </a:r>
            <a:r>
              <a:rPr lang="fr-FR" baseline="30000" dirty="0" smtClean="0"/>
              <a:t>+</a:t>
            </a:r>
            <a:r>
              <a:rPr lang="fr-FR" dirty="0" smtClean="0"/>
              <a:t> et OH</a:t>
            </a:r>
            <a:r>
              <a:rPr lang="fr-FR" baseline="30000" dirty="0" smtClean="0"/>
              <a:t>-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l’eau pure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Dans les solutions aqueuses</a:t>
            </a:r>
          </a:p>
        </p:txBody>
      </p:sp>
    </p:spTree>
    <p:extLst>
      <p:ext uri="{BB962C8B-B14F-4D97-AF65-F5344CB8AC3E}">
        <p14:creationId xmlns:p14="http://schemas.microsoft.com/office/powerpoint/2010/main" val="5749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591550" cy="1252728"/>
          </a:xfrm>
        </p:spPr>
        <p:txBody>
          <a:bodyPr>
            <a:normAutofit/>
          </a:bodyPr>
          <a:lstStyle/>
          <a:p>
            <a:r>
              <a:rPr lang="fr-FR" dirty="0"/>
              <a:t>Produit ionique de </a:t>
            </a:r>
            <a:r>
              <a:rPr lang="fr-FR" dirty="0" smtClean="0"/>
              <a:t>l’eau -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w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333" y="1555751"/>
            <a:ext cx="8879417" cy="517525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fr-FR" sz="2400" dirty="0" smtClean="0"/>
              <a:t>Dans l’eau pure, les molécules sont en mouvement</a:t>
            </a:r>
          </a:p>
          <a:p>
            <a:pPr marL="118872" indent="0">
              <a:buNone/>
            </a:pPr>
            <a:endParaRPr lang="fr-FR" sz="2400" dirty="0" smtClean="0"/>
          </a:p>
          <a:p>
            <a:pPr>
              <a:buFont typeface="Wingdings" charset="0"/>
              <a:buChar char="à"/>
            </a:pPr>
            <a:r>
              <a:rPr lang="fr-FR" sz="2400" dirty="0" smtClean="0">
                <a:sym typeface="Wingdings"/>
              </a:rPr>
              <a:t>Lors de ces mouvements, il y a des collisions entre molécules d’H2O</a:t>
            </a: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fr-FR" sz="2400" dirty="0" smtClean="0">
                <a:sym typeface="Wingdings"/>
              </a:rPr>
              <a:t>Lors de ces collisions, il y a parfois des libérations d’H</a:t>
            </a:r>
            <a:r>
              <a:rPr lang="fr-FR" sz="2400" baseline="30000" dirty="0" smtClean="0">
                <a:sym typeface="Wingdings"/>
              </a:rPr>
              <a:t>+</a:t>
            </a:r>
            <a:r>
              <a:rPr lang="fr-FR" sz="2400" dirty="0" smtClean="0">
                <a:sym typeface="Wingdings"/>
              </a:rPr>
              <a:t> qui sont captés par d’autres molécules d’eau.</a:t>
            </a:r>
          </a:p>
          <a:p>
            <a:pPr marL="118872" indent="0">
              <a:buNone/>
            </a:pPr>
            <a:endParaRPr lang="fr-FR" sz="20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>
                <a:sym typeface="Wingdings"/>
              </a:rPr>
              <a:t>	</a:t>
            </a:r>
            <a:r>
              <a:rPr lang="fr-FR" sz="2400" dirty="0" smtClean="0">
                <a:sym typeface="Wingdings"/>
              </a:rPr>
              <a:t>cette réaction s’appelle l’ AUTOPROTOLYSE DE L’EAU et 	peut se représenter comme suit:</a:t>
            </a: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		</a:t>
            </a:r>
            <a:r>
              <a:rPr lang="fr-FR" sz="2400" dirty="0">
                <a:sym typeface="Wingdings"/>
              </a:rPr>
              <a:t>H2O</a:t>
            </a:r>
            <a:r>
              <a:rPr lang="fr-FR" sz="2400" baseline="-25000" dirty="0">
                <a:sym typeface="Wingdings"/>
              </a:rPr>
              <a:t>(l) </a:t>
            </a:r>
            <a:r>
              <a:rPr lang="fr-FR" sz="2400" dirty="0" smtClean="0">
                <a:sym typeface="Wingdings"/>
              </a:rPr>
              <a:t>+ </a:t>
            </a:r>
            <a:r>
              <a:rPr lang="fr-FR" sz="2400" dirty="0">
                <a:sym typeface="Wingdings"/>
              </a:rPr>
              <a:t>H2O</a:t>
            </a:r>
            <a:r>
              <a:rPr lang="fr-FR" sz="2400" baseline="-25000" dirty="0">
                <a:sym typeface="Wingdings"/>
              </a:rPr>
              <a:t>(l)   </a:t>
            </a:r>
            <a:r>
              <a:rPr lang="fr-FR" sz="2400" dirty="0">
                <a:sym typeface="Wingdings"/>
              </a:rPr>
              <a:t> H3O</a:t>
            </a:r>
            <a:r>
              <a:rPr lang="fr-FR" sz="2400" baseline="30000" dirty="0">
                <a:sym typeface="Wingdings"/>
              </a:rPr>
              <a:t>+</a:t>
            </a:r>
            <a:r>
              <a:rPr lang="fr-FR" sz="2400" dirty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>
                <a:sym typeface="Wingdings"/>
              </a:rPr>
              <a:t>)</a:t>
            </a:r>
            <a:r>
              <a:rPr lang="fr-FR" sz="2400" dirty="0">
                <a:sym typeface="Wingdings"/>
              </a:rPr>
              <a:t>+ </a:t>
            </a:r>
            <a:r>
              <a:rPr lang="fr-FR" sz="2400" dirty="0" smtClean="0">
                <a:sym typeface="Wingdings"/>
              </a:rPr>
              <a:t>OH</a:t>
            </a:r>
            <a:r>
              <a:rPr lang="fr-FR" sz="2400" baseline="30000" dirty="0" smtClean="0">
                <a:sym typeface="Wingdings"/>
              </a:rPr>
              <a:t>-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baseline="-25000" dirty="0">
                <a:sym typeface="Wingdings"/>
              </a:rPr>
              <a:t>(</a:t>
            </a:r>
            <a:r>
              <a:rPr lang="fr-FR" sz="2400" baseline="-25000" dirty="0" err="1">
                <a:sym typeface="Wingdings"/>
              </a:rPr>
              <a:t>aq</a:t>
            </a:r>
            <a:r>
              <a:rPr lang="fr-FR" sz="2400" baseline="-25000" dirty="0" smtClean="0">
                <a:sym typeface="Wingdings"/>
              </a:rPr>
              <a:t>)</a:t>
            </a:r>
          </a:p>
          <a:p>
            <a:pPr marL="118872" indent="0">
              <a:buNone/>
            </a:pPr>
            <a:endParaRPr lang="fr-FR" sz="2400" baseline="-25000" dirty="0">
              <a:sym typeface="Wingdings"/>
            </a:endParaRPr>
          </a:p>
          <a:p>
            <a:pPr marL="118872" indent="0">
              <a:buNone/>
            </a:pPr>
            <a:r>
              <a:rPr lang="fr-FR" sz="2400" dirty="0" smtClean="0">
                <a:sym typeface="Wingdings"/>
              </a:rPr>
              <a:t>Dans cette réaction, certaines molécules d’eau jouent un rôle d’acide et d’autres, un rôle de base</a:t>
            </a:r>
            <a:endParaRPr lang="fr-FR" sz="2400" dirty="0">
              <a:sym typeface="Wingdings"/>
            </a:endParaRP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endParaRPr lang="fr-FR" sz="2400" dirty="0" smtClean="0">
              <a:sym typeface="Wingdings"/>
            </a:endParaRPr>
          </a:p>
          <a:p>
            <a:pPr marL="118872" indent="0"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68613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4689</TotalTime>
  <Words>928</Words>
  <Application>Microsoft Macintosh PowerPoint</Application>
  <PresentationFormat>Présentation à l'écran (4:3)</PresentationFormat>
  <Paragraphs>337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Module</vt:lpstr>
      <vt:lpstr> 6ème Sciences de bases: Chimie   Chapitre 2: Acidité et échelle de pH (chap 8 du bouquin chimie 5e/6e collection de boeck)                        C. Draguet – année scolaire 2015- 2016   </vt:lpstr>
      <vt:lpstr>Plan du chapitre</vt:lpstr>
      <vt:lpstr>Plan du chapitre - suite</vt:lpstr>
      <vt:lpstr>Plan du chapitre</vt:lpstr>
      <vt:lpstr>Rappels</vt:lpstr>
      <vt:lpstr>Plan du chapitre</vt:lpstr>
      <vt:lpstr>Acidité d’une solution</vt:lpstr>
      <vt:lpstr>Plan du chapitre</vt:lpstr>
      <vt:lpstr>Produit ionique de l’eau - Kw</vt:lpstr>
      <vt:lpstr>Produit ionique de l’eau - Kw</vt:lpstr>
      <vt:lpstr>Produit ionique de l’eau - Kw</vt:lpstr>
      <vt:lpstr>Plan du chapitre</vt:lpstr>
      <vt:lpstr>Concentration en H3O+ et OH- dans l’eau pure</vt:lpstr>
      <vt:lpstr>Plan du chapitre</vt:lpstr>
      <vt:lpstr>Concentration en H3O+ et OH- dans les solutions aqueuses</vt:lpstr>
      <vt:lpstr>Concentration en H3O+ et OH- dans les solutions aqueuses</vt:lpstr>
      <vt:lpstr>Concentration en H3O+ et OH- dans les solutions aqueuses</vt:lpstr>
      <vt:lpstr>Concentration en H3O+ et OH- dans les solutions aqueuses</vt:lpstr>
      <vt:lpstr>Concentration en H3O+ et OH- dans les solutions aqueuses</vt:lpstr>
      <vt:lpstr>Plan du chapitre </vt:lpstr>
      <vt:lpstr>Echelle d’acidité et échelle de pH</vt:lpstr>
      <vt:lpstr>Echelle d’acidité et échelle de pH</vt:lpstr>
      <vt:lpstr>Echelle d’acidité et échelle de pH</vt:lpstr>
      <vt:lpstr>Echelle d’acidité et échelle de pH</vt:lpstr>
      <vt:lpstr>Echelle d’acidité et échelle de pH</vt:lpstr>
      <vt:lpstr>Plan du chapitre </vt:lpstr>
      <vt:lpstr>pH de quelques solutions courantes</vt:lpstr>
      <vt:lpstr>Plan du chapitre </vt:lpstr>
      <vt:lpstr>Comment mesurer un pH </vt:lpstr>
      <vt:lpstr>Plan du chapitre </vt:lpstr>
    </vt:vector>
  </TitlesOfParts>
  <Company>Waterleau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6ème Sciences de bases: Chimie   Chapitre 1: Réaction acide-base (chap 9 du bouquin chimie 5e/6e collection de boeck)                        C. Draguet – année scolaire 2015- 2016   </dc:title>
  <dc:creator>Patrick Siméons</dc:creator>
  <cp:lastModifiedBy>fanny Puissant</cp:lastModifiedBy>
  <cp:revision>54</cp:revision>
  <cp:lastPrinted>2016-01-03T16:02:50Z</cp:lastPrinted>
  <dcterms:created xsi:type="dcterms:W3CDTF">2015-11-06T05:56:10Z</dcterms:created>
  <dcterms:modified xsi:type="dcterms:W3CDTF">2016-01-07T09:06:43Z</dcterms:modified>
</cp:coreProperties>
</file>