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76"/>
  </p:notesMasterIdLst>
  <p:sldIdLst>
    <p:sldId id="256" r:id="rId2"/>
    <p:sldId id="257" r:id="rId3"/>
    <p:sldId id="263" r:id="rId4"/>
    <p:sldId id="264" r:id="rId5"/>
    <p:sldId id="265" r:id="rId6"/>
    <p:sldId id="258" r:id="rId7"/>
    <p:sldId id="259" r:id="rId8"/>
    <p:sldId id="266" r:id="rId9"/>
    <p:sldId id="261" r:id="rId10"/>
    <p:sldId id="267" r:id="rId11"/>
    <p:sldId id="260" r:id="rId12"/>
    <p:sldId id="268" r:id="rId13"/>
    <p:sldId id="269" r:id="rId14"/>
    <p:sldId id="270" r:id="rId15"/>
    <p:sldId id="273" r:id="rId16"/>
    <p:sldId id="274" r:id="rId17"/>
    <p:sldId id="275" r:id="rId18"/>
    <p:sldId id="276" r:id="rId19"/>
    <p:sldId id="277" r:id="rId20"/>
    <p:sldId id="279" r:id="rId21"/>
    <p:sldId id="280" r:id="rId22"/>
    <p:sldId id="284" r:id="rId23"/>
    <p:sldId id="285" r:id="rId24"/>
    <p:sldId id="283" r:id="rId25"/>
    <p:sldId id="286" r:id="rId26"/>
    <p:sldId id="296" r:id="rId27"/>
    <p:sldId id="299" r:id="rId28"/>
    <p:sldId id="287" r:id="rId29"/>
    <p:sldId id="288" r:id="rId30"/>
    <p:sldId id="289" r:id="rId31"/>
    <p:sldId id="298" r:id="rId32"/>
    <p:sldId id="295" r:id="rId33"/>
    <p:sldId id="290" r:id="rId34"/>
    <p:sldId id="300" r:id="rId35"/>
    <p:sldId id="301" r:id="rId36"/>
    <p:sldId id="303" r:id="rId37"/>
    <p:sldId id="304" r:id="rId38"/>
    <p:sldId id="302" r:id="rId39"/>
    <p:sldId id="305" r:id="rId40"/>
    <p:sldId id="293" r:id="rId41"/>
    <p:sldId id="294" r:id="rId42"/>
    <p:sldId id="307" r:id="rId43"/>
    <p:sldId id="306" r:id="rId44"/>
    <p:sldId id="311" r:id="rId45"/>
    <p:sldId id="310" r:id="rId46"/>
    <p:sldId id="308" r:id="rId47"/>
    <p:sldId id="312" r:id="rId48"/>
    <p:sldId id="314" r:id="rId49"/>
    <p:sldId id="313" r:id="rId50"/>
    <p:sldId id="315" r:id="rId51"/>
    <p:sldId id="316" r:id="rId52"/>
    <p:sldId id="320" r:id="rId53"/>
    <p:sldId id="319" r:id="rId54"/>
    <p:sldId id="318" r:id="rId55"/>
    <p:sldId id="321" r:id="rId56"/>
    <p:sldId id="324" r:id="rId57"/>
    <p:sldId id="325" r:id="rId58"/>
    <p:sldId id="322" r:id="rId59"/>
    <p:sldId id="323" r:id="rId60"/>
    <p:sldId id="326" r:id="rId61"/>
    <p:sldId id="330" r:id="rId62"/>
    <p:sldId id="327" r:id="rId63"/>
    <p:sldId id="328" r:id="rId64"/>
    <p:sldId id="331" r:id="rId65"/>
    <p:sldId id="329" r:id="rId66"/>
    <p:sldId id="332" r:id="rId67"/>
    <p:sldId id="335" r:id="rId68"/>
    <p:sldId id="340" r:id="rId69"/>
    <p:sldId id="336" r:id="rId70"/>
    <p:sldId id="339" r:id="rId71"/>
    <p:sldId id="341" r:id="rId72"/>
    <p:sldId id="337" r:id="rId73"/>
    <p:sldId id="342" r:id="rId74"/>
    <p:sldId id="338"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1" d="100"/>
          <a:sy n="131" d="100"/>
        </p:scale>
        <p:origin x="-261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notesMaster" Target="notesMasters/notes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9BADD-6993-6848-BE44-BE622D46303B}" type="datetimeFigureOut">
              <a:rPr lang="fr-FR" smtClean="0"/>
              <a:t>28/02/16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74FF66-FA65-A842-B8DF-E58DB4FAF994}" type="slidenum">
              <a:rPr lang="fr-FR" smtClean="0"/>
              <a:t>‹#›</a:t>
            </a:fld>
            <a:endParaRPr lang="fr-FR"/>
          </a:p>
        </p:txBody>
      </p:sp>
    </p:spTree>
    <p:extLst>
      <p:ext uri="{BB962C8B-B14F-4D97-AF65-F5344CB8AC3E}">
        <p14:creationId xmlns:p14="http://schemas.microsoft.com/office/powerpoint/2010/main" val="35021182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 Id="rId3" Type="http://schemas.openxmlformats.org/officeDocument/2006/relationships/hyperlink" Target="http://www.snv.jussieu.fr/vie/dossiers/evolution/classification/03.htm"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 Id="rId3" Type="http://schemas.openxmlformats.org/officeDocument/2006/relationships/hyperlink" Target="http://www.snv.jussieu.fr/vie/dossiers/evolution/classification/03.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b="1" dirty="0" smtClean="0"/>
              <a:t>analogie</a:t>
            </a:r>
            <a:r>
              <a:rPr lang="fr-FR" dirty="0" smtClean="0"/>
              <a:t> est une ressemblance au niveau de la fonction, par exemple entre les ailes d’une chauve-souris et celle d’une libellule.</a:t>
            </a:r>
          </a:p>
          <a:p>
            <a:r>
              <a:rPr lang="fr-FR" b="1" dirty="0" smtClean="0"/>
              <a:t>homologie</a:t>
            </a:r>
            <a:r>
              <a:rPr lang="fr-FR" dirty="0" smtClean="0"/>
              <a:t> désigne un caractère propre à plusieurs espèces hérédités</a:t>
            </a:r>
            <a:r>
              <a:rPr lang="fr-FR" baseline="0" dirty="0" smtClean="0"/>
              <a:t> d’un ancêtre commun – ce caractère commun peut être d’ordre anatomique mais également génétique</a:t>
            </a:r>
            <a:endParaRPr lang="fr-FR" dirty="0"/>
          </a:p>
        </p:txBody>
      </p:sp>
      <p:sp>
        <p:nvSpPr>
          <p:cNvPr id="4" name="Espace réservé du numéro de diapositive 3"/>
          <p:cNvSpPr>
            <a:spLocks noGrp="1"/>
          </p:cNvSpPr>
          <p:nvPr>
            <p:ph type="sldNum" sz="quarter" idx="10"/>
          </p:nvPr>
        </p:nvSpPr>
        <p:spPr/>
        <p:txBody>
          <a:bodyPr/>
          <a:lstStyle/>
          <a:p>
            <a:fld id="{8274FF66-FA65-A842-B8DF-E58DB4FAF994}" type="slidenum">
              <a:rPr lang="fr-FR" smtClean="0"/>
              <a:t>29</a:t>
            </a:fld>
            <a:endParaRPr lang="fr-FR"/>
          </a:p>
        </p:txBody>
      </p:sp>
    </p:spTree>
    <p:extLst>
      <p:ext uri="{BB962C8B-B14F-4D97-AF65-F5344CB8AC3E}">
        <p14:creationId xmlns:p14="http://schemas.microsoft.com/office/powerpoint/2010/main" val="2397866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Amniote: </a:t>
            </a:r>
            <a:r>
              <a:rPr lang="fr-FR" sz="1200" kern="1200" dirty="0" smtClean="0">
                <a:solidFill>
                  <a:schemeClr val="tx1"/>
                </a:solidFill>
                <a:effectLst/>
                <a:latin typeface="+mn-lt"/>
                <a:ea typeface="+mn-ea"/>
                <a:cs typeface="+mn-cs"/>
              </a:rPr>
              <a:t>qui possède un sac amniotique ou vitellin</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Image issue du site La classification du vivant, mode d’emploi, </a:t>
            </a:r>
            <a:r>
              <a:rPr lang="fr-FR" u="sng" dirty="0" smtClean="0">
                <a:hlinkClick r:id="rId3"/>
              </a:rPr>
              <a:t>http://www.snv.jussieu.fr/vie/dossiers/evolution/classification/03.htm</a:t>
            </a:r>
            <a:r>
              <a:rPr lang="fr-FR" dirty="0" smtClean="0"/>
              <a:t>, page consultée mars 2014</a:t>
            </a: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8274FF66-FA65-A842-B8DF-E58DB4FAF994}" type="slidenum">
              <a:rPr lang="fr-FR" smtClean="0"/>
              <a:t>39</a:t>
            </a:fld>
            <a:endParaRPr lang="fr-FR"/>
          </a:p>
        </p:txBody>
      </p:sp>
    </p:spTree>
    <p:extLst>
      <p:ext uri="{BB962C8B-B14F-4D97-AF65-F5344CB8AC3E}">
        <p14:creationId xmlns:p14="http://schemas.microsoft.com/office/powerpoint/2010/main" val="930592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b="1" dirty="0" smtClean="0"/>
              <a:t>analogie</a:t>
            </a:r>
            <a:r>
              <a:rPr lang="fr-FR" dirty="0" smtClean="0"/>
              <a:t> est une ressemblance au niveau de la fonction, par exemple entre les ailes d’une chauve-souris et celle d’une libellule.</a:t>
            </a:r>
          </a:p>
          <a:p>
            <a:r>
              <a:rPr lang="fr-FR" b="1" dirty="0" smtClean="0"/>
              <a:t>homologie</a:t>
            </a:r>
            <a:r>
              <a:rPr lang="fr-FR" dirty="0" smtClean="0"/>
              <a:t> désigne un caractère propre à plusieurs espèces hérédités</a:t>
            </a:r>
            <a:r>
              <a:rPr lang="fr-FR" baseline="0" dirty="0" smtClean="0"/>
              <a:t> d’un ancêtre commun – ce caractère commun peut être d’ordre anatomique mais également génétique</a:t>
            </a:r>
            <a:endParaRPr lang="fr-FR" dirty="0"/>
          </a:p>
        </p:txBody>
      </p:sp>
      <p:sp>
        <p:nvSpPr>
          <p:cNvPr id="4" name="Espace réservé du numéro de diapositive 3"/>
          <p:cNvSpPr>
            <a:spLocks noGrp="1"/>
          </p:cNvSpPr>
          <p:nvPr>
            <p:ph type="sldNum" sz="quarter" idx="10"/>
          </p:nvPr>
        </p:nvSpPr>
        <p:spPr/>
        <p:txBody>
          <a:bodyPr/>
          <a:lstStyle/>
          <a:p>
            <a:fld id="{8274FF66-FA65-A842-B8DF-E58DB4FAF994}" type="slidenum">
              <a:rPr lang="fr-FR" smtClean="0"/>
              <a:t>31</a:t>
            </a:fld>
            <a:endParaRPr lang="fr-FR"/>
          </a:p>
        </p:txBody>
      </p:sp>
    </p:spTree>
    <p:extLst>
      <p:ext uri="{BB962C8B-B14F-4D97-AF65-F5344CB8AC3E}">
        <p14:creationId xmlns:p14="http://schemas.microsoft.com/office/powerpoint/2010/main" val="2397866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b="1" dirty="0" smtClean="0"/>
              <a:t>analogie</a:t>
            </a:r>
            <a:r>
              <a:rPr lang="fr-FR" dirty="0" smtClean="0"/>
              <a:t> est une ressemblance au niveau de la fonction, par exemple entre les ailes d’une chauve-souris et celle d’une libellule.</a:t>
            </a:r>
          </a:p>
          <a:p>
            <a:r>
              <a:rPr lang="fr-FR" b="1" dirty="0" smtClean="0"/>
              <a:t>homologie</a:t>
            </a:r>
            <a:r>
              <a:rPr lang="fr-FR" dirty="0" smtClean="0"/>
              <a:t> désigne un caractère propre à plusieurs espèces hérédités</a:t>
            </a:r>
            <a:r>
              <a:rPr lang="fr-FR" baseline="0" dirty="0" smtClean="0"/>
              <a:t> d’un ancêtre commun – ce caractère commun peut être d’ordre anatomique mais également génétique</a:t>
            </a:r>
            <a:endParaRPr lang="fr-FR" dirty="0"/>
          </a:p>
        </p:txBody>
      </p:sp>
      <p:sp>
        <p:nvSpPr>
          <p:cNvPr id="4" name="Espace réservé du numéro de diapositive 3"/>
          <p:cNvSpPr>
            <a:spLocks noGrp="1"/>
          </p:cNvSpPr>
          <p:nvPr>
            <p:ph type="sldNum" sz="quarter" idx="10"/>
          </p:nvPr>
        </p:nvSpPr>
        <p:spPr/>
        <p:txBody>
          <a:bodyPr/>
          <a:lstStyle/>
          <a:p>
            <a:fld id="{8274FF66-FA65-A842-B8DF-E58DB4FAF994}" type="slidenum">
              <a:rPr lang="fr-FR" smtClean="0"/>
              <a:t>32</a:t>
            </a:fld>
            <a:endParaRPr lang="fr-FR"/>
          </a:p>
        </p:txBody>
      </p:sp>
    </p:spTree>
    <p:extLst>
      <p:ext uri="{BB962C8B-B14F-4D97-AF65-F5344CB8AC3E}">
        <p14:creationId xmlns:p14="http://schemas.microsoft.com/office/powerpoint/2010/main" val="2397866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Amniote: </a:t>
            </a:r>
            <a:r>
              <a:rPr lang="fr-FR" sz="1200" kern="1200" dirty="0" smtClean="0">
                <a:solidFill>
                  <a:schemeClr val="tx1"/>
                </a:solidFill>
                <a:effectLst/>
                <a:latin typeface="+mn-lt"/>
                <a:ea typeface="+mn-ea"/>
                <a:cs typeface="+mn-cs"/>
              </a:rPr>
              <a:t>qui possède un sac amniotique ou vitellin</a:t>
            </a:r>
            <a:endParaRPr lang="fr-FR" dirty="0"/>
          </a:p>
        </p:txBody>
      </p:sp>
      <p:sp>
        <p:nvSpPr>
          <p:cNvPr id="4" name="Espace réservé du numéro de diapositive 3"/>
          <p:cNvSpPr>
            <a:spLocks noGrp="1"/>
          </p:cNvSpPr>
          <p:nvPr>
            <p:ph type="sldNum" sz="quarter" idx="10"/>
          </p:nvPr>
        </p:nvSpPr>
        <p:spPr/>
        <p:txBody>
          <a:bodyPr/>
          <a:lstStyle/>
          <a:p>
            <a:fld id="{8274FF66-FA65-A842-B8DF-E58DB4FAF994}" type="slidenum">
              <a:rPr lang="fr-FR" smtClean="0"/>
              <a:t>33</a:t>
            </a:fld>
            <a:endParaRPr lang="fr-FR"/>
          </a:p>
        </p:txBody>
      </p:sp>
    </p:spTree>
    <p:extLst>
      <p:ext uri="{BB962C8B-B14F-4D97-AF65-F5344CB8AC3E}">
        <p14:creationId xmlns:p14="http://schemas.microsoft.com/office/powerpoint/2010/main" val="930592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Amniote: </a:t>
            </a:r>
            <a:r>
              <a:rPr lang="fr-FR" sz="1200" kern="1200" dirty="0" smtClean="0">
                <a:solidFill>
                  <a:schemeClr val="tx1"/>
                </a:solidFill>
                <a:effectLst/>
                <a:latin typeface="+mn-lt"/>
                <a:ea typeface="+mn-ea"/>
                <a:cs typeface="+mn-cs"/>
              </a:rPr>
              <a:t>qui possède un sac amniotique ou vitellin</a:t>
            </a:r>
            <a:endParaRPr lang="fr-FR" dirty="0"/>
          </a:p>
        </p:txBody>
      </p:sp>
      <p:sp>
        <p:nvSpPr>
          <p:cNvPr id="4" name="Espace réservé du numéro de diapositive 3"/>
          <p:cNvSpPr>
            <a:spLocks noGrp="1"/>
          </p:cNvSpPr>
          <p:nvPr>
            <p:ph type="sldNum" sz="quarter" idx="10"/>
          </p:nvPr>
        </p:nvSpPr>
        <p:spPr/>
        <p:txBody>
          <a:bodyPr/>
          <a:lstStyle/>
          <a:p>
            <a:fld id="{8274FF66-FA65-A842-B8DF-E58DB4FAF994}" type="slidenum">
              <a:rPr lang="fr-FR" smtClean="0"/>
              <a:t>34</a:t>
            </a:fld>
            <a:endParaRPr lang="fr-FR"/>
          </a:p>
        </p:txBody>
      </p:sp>
    </p:spTree>
    <p:extLst>
      <p:ext uri="{BB962C8B-B14F-4D97-AF65-F5344CB8AC3E}">
        <p14:creationId xmlns:p14="http://schemas.microsoft.com/office/powerpoint/2010/main" val="930592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Amniote: </a:t>
            </a:r>
            <a:r>
              <a:rPr lang="fr-FR" sz="1200" kern="1200" dirty="0" smtClean="0">
                <a:solidFill>
                  <a:schemeClr val="tx1"/>
                </a:solidFill>
                <a:effectLst/>
                <a:latin typeface="+mn-lt"/>
                <a:ea typeface="+mn-ea"/>
                <a:cs typeface="+mn-cs"/>
              </a:rPr>
              <a:t>qui possède un sac amniotique ou vitellin</a:t>
            </a:r>
            <a:endParaRPr lang="fr-FR" dirty="0"/>
          </a:p>
        </p:txBody>
      </p:sp>
      <p:sp>
        <p:nvSpPr>
          <p:cNvPr id="4" name="Espace réservé du numéro de diapositive 3"/>
          <p:cNvSpPr>
            <a:spLocks noGrp="1"/>
          </p:cNvSpPr>
          <p:nvPr>
            <p:ph type="sldNum" sz="quarter" idx="10"/>
          </p:nvPr>
        </p:nvSpPr>
        <p:spPr/>
        <p:txBody>
          <a:bodyPr/>
          <a:lstStyle/>
          <a:p>
            <a:fld id="{8274FF66-FA65-A842-B8DF-E58DB4FAF994}" type="slidenum">
              <a:rPr lang="fr-FR" smtClean="0"/>
              <a:t>35</a:t>
            </a:fld>
            <a:endParaRPr lang="fr-FR"/>
          </a:p>
        </p:txBody>
      </p:sp>
    </p:spTree>
    <p:extLst>
      <p:ext uri="{BB962C8B-B14F-4D97-AF65-F5344CB8AC3E}">
        <p14:creationId xmlns:p14="http://schemas.microsoft.com/office/powerpoint/2010/main" val="930592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Amniote: </a:t>
            </a:r>
            <a:r>
              <a:rPr lang="fr-FR" sz="1200" kern="1200" dirty="0" smtClean="0">
                <a:solidFill>
                  <a:schemeClr val="tx1"/>
                </a:solidFill>
                <a:effectLst/>
                <a:latin typeface="+mn-lt"/>
                <a:ea typeface="+mn-ea"/>
                <a:cs typeface="+mn-cs"/>
              </a:rPr>
              <a:t>qui possède un sac amniotique ou vitellin</a:t>
            </a:r>
            <a:endParaRPr lang="fr-FR" dirty="0"/>
          </a:p>
        </p:txBody>
      </p:sp>
      <p:sp>
        <p:nvSpPr>
          <p:cNvPr id="4" name="Espace réservé du numéro de diapositive 3"/>
          <p:cNvSpPr>
            <a:spLocks noGrp="1"/>
          </p:cNvSpPr>
          <p:nvPr>
            <p:ph type="sldNum" sz="quarter" idx="10"/>
          </p:nvPr>
        </p:nvSpPr>
        <p:spPr/>
        <p:txBody>
          <a:bodyPr/>
          <a:lstStyle/>
          <a:p>
            <a:fld id="{8274FF66-FA65-A842-B8DF-E58DB4FAF994}" type="slidenum">
              <a:rPr lang="fr-FR" smtClean="0"/>
              <a:t>36</a:t>
            </a:fld>
            <a:endParaRPr lang="fr-FR"/>
          </a:p>
        </p:txBody>
      </p:sp>
    </p:spTree>
    <p:extLst>
      <p:ext uri="{BB962C8B-B14F-4D97-AF65-F5344CB8AC3E}">
        <p14:creationId xmlns:p14="http://schemas.microsoft.com/office/powerpoint/2010/main" val="930592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Amniote: </a:t>
            </a:r>
            <a:r>
              <a:rPr lang="fr-FR" sz="1200" kern="1200" dirty="0" smtClean="0">
                <a:solidFill>
                  <a:schemeClr val="tx1"/>
                </a:solidFill>
                <a:effectLst/>
                <a:latin typeface="+mn-lt"/>
                <a:ea typeface="+mn-ea"/>
                <a:cs typeface="+mn-cs"/>
              </a:rPr>
              <a:t>qui possède un sac amniotique ou vitellin</a:t>
            </a:r>
            <a:endParaRPr lang="fr-FR" dirty="0"/>
          </a:p>
        </p:txBody>
      </p:sp>
      <p:sp>
        <p:nvSpPr>
          <p:cNvPr id="4" name="Espace réservé du numéro de diapositive 3"/>
          <p:cNvSpPr>
            <a:spLocks noGrp="1"/>
          </p:cNvSpPr>
          <p:nvPr>
            <p:ph type="sldNum" sz="quarter" idx="10"/>
          </p:nvPr>
        </p:nvSpPr>
        <p:spPr/>
        <p:txBody>
          <a:bodyPr/>
          <a:lstStyle/>
          <a:p>
            <a:fld id="{8274FF66-FA65-A842-B8DF-E58DB4FAF994}" type="slidenum">
              <a:rPr lang="fr-FR" smtClean="0"/>
              <a:t>37</a:t>
            </a:fld>
            <a:endParaRPr lang="fr-FR"/>
          </a:p>
        </p:txBody>
      </p:sp>
    </p:spTree>
    <p:extLst>
      <p:ext uri="{BB962C8B-B14F-4D97-AF65-F5344CB8AC3E}">
        <p14:creationId xmlns:p14="http://schemas.microsoft.com/office/powerpoint/2010/main" val="930592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Amniote: </a:t>
            </a:r>
            <a:r>
              <a:rPr lang="fr-FR" sz="1200" kern="1200" dirty="0" smtClean="0">
                <a:solidFill>
                  <a:schemeClr val="tx1"/>
                </a:solidFill>
                <a:effectLst/>
                <a:latin typeface="+mn-lt"/>
                <a:ea typeface="+mn-ea"/>
                <a:cs typeface="+mn-cs"/>
              </a:rPr>
              <a:t>qui possède un sac amniotique ou vitellin</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Image issue du site La classification du vivant, mode d’emploi, </a:t>
            </a:r>
            <a:r>
              <a:rPr lang="fr-FR" u="sng" dirty="0" smtClean="0">
                <a:hlinkClick r:id="rId3"/>
              </a:rPr>
              <a:t>http://www.snv.jussieu.fr/vie/dossiers/evolution/classification/03.htm</a:t>
            </a:r>
            <a:r>
              <a:rPr lang="fr-FR" dirty="0" smtClean="0"/>
              <a:t>, page consultée mars 2014</a:t>
            </a: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8274FF66-FA65-A842-B8DF-E58DB4FAF994}" type="slidenum">
              <a:rPr lang="fr-FR" smtClean="0"/>
              <a:t>38</a:t>
            </a:fld>
            <a:endParaRPr lang="fr-FR"/>
          </a:p>
        </p:txBody>
      </p:sp>
    </p:spTree>
    <p:extLst>
      <p:ext uri="{BB962C8B-B14F-4D97-AF65-F5344CB8AC3E}">
        <p14:creationId xmlns:p14="http://schemas.microsoft.com/office/powerpoint/2010/main" val="930592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nl-BE" smtClean="0"/>
              <a:t>Cliquez et modifiez le titre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Cliquez pour modifier le style des sous-titres du masque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2F0292D-1797-49A5-8D2D-8D50C72EF3CC}" type="datetimeFigureOut">
              <a:rPr lang="en-US" smtClean="0"/>
              <a:t>28/02/16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6CC888B-D9F9-4E54-B722-F151A9F45E95}"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4" name="Date Placeholder 3"/>
          <p:cNvSpPr>
            <a:spLocks noGrp="1"/>
          </p:cNvSpPr>
          <p:nvPr>
            <p:ph type="dt" sz="half" idx="10"/>
          </p:nvPr>
        </p:nvSpPr>
        <p:spPr/>
        <p:txBody>
          <a:bodyPr/>
          <a:lstStyle/>
          <a:p>
            <a:fld id="{A2F0292D-1797-49A5-8D2D-8D50C72EF3CC}" type="datetimeFigureOut">
              <a:rPr lang="en-US" smtClean="0"/>
              <a:t>28/02/16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nl-BE" smtClean="0"/>
              <a:t>Cliquez et modifiez le titre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4" name="Date Placeholder 3"/>
          <p:cNvSpPr>
            <a:spLocks noGrp="1"/>
          </p:cNvSpPr>
          <p:nvPr>
            <p:ph type="dt" sz="half" idx="10"/>
          </p:nvPr>
        </p:nvSpPr>
        <p:spPr/>
        <p:txBody>
          <a:bodyPr/>
          <a:lstStyle/>
          <a:p>
            <a:fld id="{A2F0292D-1797-49A5-8D2D-8D50C72EF3CC}" type="datetimeFigureOut">
              <a:rPr lang="en-US" smtClean="0"/>
              <a:t>28/02/16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Cliquez et modifiez le titre</a:t>
            </a:r>
            <a:endParaRPr lang="en-US"/>
          </a:p>
        </p:txBody>
      </p:sp>
      <p:sp>
        <p:nvSpPr>
          <p:cNvPr id="3" name="Content Placeholder 2"/>
          <p:cNvSpPr>
            <a:spLocks noGrp="1"/>
          </p:cNvSpPr>
          <p:nvPr>
            <p:ph idx="1"/>
          </p:nvPr>
        </p:nvSpPr>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a:p>
        </p:txBody>
      </p:sp>
      <p:sp>
        <p:nvSpPr>
          <p:cNvPr id="4" name="Date Placeholder 3"/>
          <p:cNvSpPr>
            <a:spLocks noGrp="1"/>
          </p:cNvSpPr>
          <p:nvPr>
            <p:ph type="dt" sz="half" idx="10"/>
          </p:nvPr>
        </p:nvSpPr>
        <p:spPr/>
        <p:txBody>
          <a:bodyPr/>
          <a:lstStyle/>
          <a:p>
            <a:fld id="{A2F0292D-1797-49A5-8D2D-8D50C72EF3CC}" type="datetimeFigureOut">
              <a:rPr lang="en-US" smtClean="0"/>
              <a:t>28/02/16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nl-BE" smtClean="0"/>
              <a:t>Cliquez et modifiez le titre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Cliquez pour modifier les styles du texte du masque</a:t>
            </a:r>
          </a:p>
        </p:txBody>
      </p:sp>
      <p:sp>
        <p:nvSpPr>
          <p:cNvPr id="4" name="Date Placeholder 3"/>
          <p:cNvSpPr>
            <a:spLocks noGrp="1"/>
          </p:cNvSpPr>
          <p:nvPr>
            <p:ph type="dt" sz="half" idx="10"/>
          </p:nvPr>
        </p:nvSpPr>
        <p:spPr/>
        <p:txBody>
          <a:bodyPr/>
          <a:lstStyle/>
          <a:p>
            <a:fld id="{A2F0292D-1797-49A5-8D2D-8D50C72EF3CC}" type="datetimeFigureOut">
              <a:rPr lang="en-US" smtClean="0"/>
              <a:t>28/02/16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Cliquez et modifiez le titre</a:t>
            </a:r>
            <a:endParaRPr lang="en-US"/>
          </a:p>
        </p:txBody>
      </p:sp>
      <p:sp>
        <p:nvSpPr>
          <p:cNvPr id="5" name="Date Placeholder 4"/>
          <p:cNvSpPr>
            <a:spLocks noGrp="1"/>
          </p:cNvSpPr>
          <p:nvPr>
            <p:ph type="dt" sz="half" idx="10"/>
          </p:nvPr>
        </p:nvSpPr>
        <p:spPr/>
        <p:txBody>
          <a:bodyPr/>
          <a:lstStyle/>
          <a:p>
            <a:fld id="{A2F0292D-1797-49A5-8D2D-8D50C72EF3CC}" type="datetimeFigureOut">
              <a:rPr lang="en-US" smtClean="0"/>
              <a:t>28/02/16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smtClean="0"/>
              <a:t>Cliquez et modifiez le titre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a:p>
        </p:txBody>
      </p:sp>
      <p:sp>
        <p:nvSpPr>
          <p:cNvPr id="7" name="Date Placeholder 6"/>
          <p:cNvSpPr>
            <a:spLocks noGrp="1"/>
          </p:cNvSpPr>
          <p:nvPr>
            <p:ph type="dt" sz="half" idx="10"/>
          </p:nvPr>
        </p:nvSpPr>
        <p:spPr/>
        <p:txBody>
          <a:bodyPr/>
          <a:lstStyle/>
          <a:p>
            <a:fld id="{A2F0292D-1797-49A5-8D2D-8D50C72EF3CC}" type="datetimeFigureOut">
              <a:rPr lang="en-US" smtClean="0"/>
              <a:t>28/02/16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Cliquez et modifiez le titre</a:t>
            </a:r>
            <a:endParaRPr lang="en-US"/>
          </a:p>
        </p:txBody>
      </p:sp>
      <p:sp>
        <p:nvSpPr>
          <p:cNvPr id="3" name="Date Placeholder 2"/>
          <p:cNvSpPr>
            <a:spLocks noGrp="1"/>
          </p:cNvSpPr>
          <p:nvPr>
            <p:ph type="dt" sz="half" idx="10"/>
          </p:nvPr>
        </p:nvSpPr>
        <p:spPr/>
        <p:txBody>
          <a:bodyPr/>
          <a:lstStyle/>
          <a:p>
            <a:fld id="{A2F0292D-1797-49A5-8D2D-8D50C72EF3CC}" type="datetimeFigureOut">
              <a:rPr lang="en-US" smtClean="0"/>
              <a:t>28/02/16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0292D-1797-49A5-8D2D-8D50C72EF3CC}" type="datetimeFigureOut">
              <a:rPr lang="en-US" smtClean="0"/>
              <a:t>28/02/16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2F0292D-1797-49A5-8D2D-8D50C72EF3CC}" type="datetimeFigureOut">
              <a:rPr lang="en-US" smtClean="0"/>
              <a:t>28/02/16</a:t>
            </a:fld>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nl-BE" smtClean="0"/>
              <a:t>Cliquez et modifiez le titre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nl-BE" smtClean="0"/>
              <a:t>Cliquez et modifiez le titre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Date Placeholder 4"/>
          <p:cNvSpPr>
            <a:spLocks noGrp="1"/>
          </p:cNvSpPr>
          <p:nvPr>
            <p:ph type="dt" sz="half" idx="10"/>
          </p:nvPr>
        </p:nvSpPr>
        <p:spPr/>
        <p:txBody>
          <a:bodyPr/>
          <a:lstStyle/>
          <a:p>
            <a:fld id="{A2F0292D-1797-49A5-8D2D-8D50C72EF3CC}" type="datetimeFigureOut">
              <a:rPr lang="en-US" smtClean="0"/>
              <a:t>28/02/16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nl-BE" smtClean="0"/>
              <a:t>Cliquez et modifiez le titre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2F0292D-1797-49A5-8D2D-8D50C72EF3CC}" type="datetimeFigureOut">
              <a:rPr lang="en-US" smtClean="0"/>
              <a:t>28/02/16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6CC888B-D9F9-4E54-B722-F151A9F45E9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youtube.com/watch?v=ymEzkLAzv4w"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hominides.com/html/ancetres/ancetres.php" TargetMode="External"/><Relationship Id="rId4" Type="http://schemas.openxmlformats.org/officeDocument/2006/relationships/hyperlink" Target="http://www.youtube.com/watch?v=ZNFN4t6iT9o" TargetMode="External"/><Relationship Id="rId5" Type="http://schemas.openxmlformats.org/officeDocument/2006/relationships/hyperlink" Target="http://www.youtube.com/watch?v=8WiGCZ4Tk8o" TargetMode="External"/><Relationship Id="rId6" Type="http://schemas.openxmlformats.org/officeDocument/2006/relationships/hyperlink" Target="http://www.youtube.com/watch?v=SL2sP8tHgKU" TargetMode="External"/><Relationship Id="rId1" Type="http://schemas.openxmlformats.org/officeDocument/2006/relationships/slideLayout" Target="../slideLayouts/slideLayout2.xml"/><Relationship Id="rId2" Type="http://schemas.openxmlformats.org/officeDocument/2006/relationships/hyperlink" Target="http://imagesbiogeolfxm.free.fr/homme/original/EVOLUTION%20homme%20resume.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Thème 2: l’évolution</a:t>
            </a:r>
            <a:endParaRPr lang="fr-FR" dirty="0"/>
          </a:p>
        </p:txBody>
      </p:sp>
      <p:sp>
        <p:nvSpPr>
          <p:cNvPr id="3" name="Sous-titre 2"/>
          <p:cNvSpPr>
            <a:spLocks noGrp="1"/>
          </p:cNvSpPr>
          <p:nvPr>
            <p:ph type="subTitle" idx="1"/>
          </p:nvPr>
        </p:nvSpPr>
        <p:spPr>
          <a:xfrm>
            <a:off x="4733365" y="4987497"/>
            <a:ext cx="3273552" cy="802033"/>
          </a:xfrm>
        </p:spPr>
        <p:txBody>
          <a:bodyPr>
            <a:normAutofit/>
          </a:bodyPr>
          <a:lstStyle/>
          <a:p>
            <a:r>
              <a:rPr lang="fr-FR" sz="1800" dirty="0" smtClean="0"/>
              <a:t>Chapitre 1: les grandes étapes de la vie sur terre</a:t>
            </a:r>
            <a:endParaRPr lang="fr-FR" sz="1800" dirty="0"/>
          </a:p>
        </p:txBody>
      </p:sp>
      <p:sp>
        <p:nvSpPr>
          <p:cNvPr id="4" name="ZoneTexte 3"/>
          <p:cNvSpPr txBox="1"/>
          <p:nvPr/>
        </p:nvSpPr>
        <p:spPr>
          <a:xfrm>
            <a:off x="4874979" y="341364"/>
            <a:ext cx="3171741" cy="1477328"/>
          </a:xfrm>
          <a:prstGeom prst="rect">
            <a:avLst/>
          </a:prstGeom>
          <a:noFill/>
        </p:spPr>
        <p:txBody>
          <a:bodyPr wrap="square" rtlCol="0">
            <a:spAutoFit/>
          </a:bodyPr>
          <a:lstStyle/>
          <a:p>
            <a:pPr algn="ctr"/>
            <a:r>
              <a:rPr lang="fr-FR" dirty="0" smtClean="0"/>
              <a:t>6</a:t>
            </a:r>
            <a:r>
              <a:rPr lang="fr-FR" baseline="30000" dirty="0" smtClean="0"/>
              <a:t>ème</a:t>
            </a:r>
            <a:r>
              <a:rPr lang="fr-FR" dirty="0" smtClean="0"/>
              <a:t> sciences de base</a:t>
            </a:r>
          </a:p>
          <a:p>
            <a:pPr algn="ctr"/>
            <a:endParaRPr lang="fr-FR" dirty="0"/>
          </a:p>
          <a:p>
            <a:pPr algn="ctr"/>
            <a:r>
              <a:rPr lang="fr-FR" dirty="0" smtClean="0"/>
              <a:t>Partie Biologie</a:t>
            </a:r>
          </a:p>
          <a:p>
            <a:pPr algn="ctr"/>
            <a:endParaRPr lang="fr-FR" dirty="0"/>
          </a:p>
          <a:p>
            <a:pPr algn="ctr"/>
            <a:r>
              <a:rPr lang="fr-FR" dirty="0" smtClean="0"/>
              <a:t>Année scolaire 2015-2016</a:t>
            </a:r>
            <a:endParaRPr lang="fr-FR" dirty="0"/>
          </a:p>
        </p:txBody>
      </p:sp>
      <p:sp>
        <p:nvSpPr>
          <p:cNvPr id="5" name="ZoneTexte 4"/>
          <p:cNvSpPr txBox="1"/>
          <p:nvPr/>
        </p:nvSpPr>
        <p:spPr>
          <a:xfrm>
            <a:off x="4733365" y="2339144"/>
            <a:ext cx="2075621" cy="369332"/>
          </a:xfrm>
          <a:prstGeom prst="rect">
            <a:avLst/>
          </a:prstGeom>
          <a:noFill/>
        </p:spPr>
        <p:txBody>
          <a:bodyPr wrap="square" rtlCol="0">
            <a:spAutoFit/>
          </a:bodyPr>
          <a:lstStyle/>
          <a:p>
            <a:r>
              <a:rPr lang="fr-FR" dirty="0" smtClean="0"/>
              <a:t>C. </a:t>
            </a:r>
            <a:r>
              <a:rPr lang="fr-FR" dirty="0" err="1" smtClean="0"/>
              <a:t>Draguet</a:t>
            </a:r>
            <a:endParaRPr lang="fr-FR" dirty="0"/>
          </a:p>
        </p:txBody>
      </p:sp>
      <p:sp>
        <p:nvSpPr>
          <p:cNvPr id="6" name="Rectangle 5"/>
          <p:cNvSpPr/>
          <p:nvPr/>
        </p:nvSpPr>
        <p:spPr>
          <a:xfrm>
            <a:off x="241749" y="6372419"/>
            <a:ext cx="8568643" cy="369332"/>
          </a:xfrm>
          <a:prstGeom prst="rect">
            <a:avLst/>
          </a:prstGeom>
        </p:spPr>
        <p:txBody>
          <a:bodyPr wrap="square">
            <a:spAutoFit/>
          </a:bodyPr>
          <a:lstStyle/>
          <a:p>
            <a:pPr marL="365760" lvl="1" indent="0" algn="just">
              <a:buNone/>
            </a:pPr>
            <a:r>
              <a:rPr lang="fr-FR" dirty="0">
                <a:sym typeface="Wingdings"/>
                <a:hlinkClick r:id="rId2"/>
              </a:rPr>
              <a:t>https://www.youtube.com/watch?v=ymEzkLAzv4w</a:t>
            </a:r>
            <a:endParaRPr lang="fr-FR" dirty="0">
              <a:sym typeface="Wingdings"/>
            </a:endParaRPr>
          </a:p>
        </p:txBody>
      </p:sp>
    </p:spTree>
    <p:extLst>
      <p:ext uri="{BB962C8B-B14F-4D97-AF65-F5344CB8AC3E}">
        <p14:creationId xmlns:p14="http://schemas.microsoft.com/office/powerpoint/2010/main" val="3054452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895" y="662660"/>
            <a:ext cx="8173069" cy="5377518"/>
          </a:xfrm>
        </p:spPr>
        <p:txBody>
          <a:bodyPr/>
          <a:lstStyle/>
          <a:p>
            <a:pPr marL="68580" indent="0" algn="just">
              <a:buNone/>
            </a:pPr>
            <a:r>
              <a:rPr lang="fr-FR" dirty="0" smtClean="0"/>
              <a:t>grâce à 2 phénomènes:</a:t>
            </a:r>
          </a:p>
          <a:p>
            <a:pPr marL="525780" indent="-457200" algn="just">
              <a:buAutoNum type="arabicPeriod"/>
            </a:pPr>
            <a:r>
              <a:rPr lang="fr-FR" dirty="0" smtClean="0"/>
              <a:t>l’invagination de la membrane cellulaire </a:t>
            </a:r>
            <a:r>
              <a:rPr lang="fr-FR" dirty="0" smtClean="0">
                <a:sym typeface="Wingdings"/>
              </a:rPr>
              <a:t> noyau + organites comme le Golgi, les RE, les vésicules et les vacuoles</a:t>
            </a:r>
          </a:p>
          <a:p>
            <a:pPr marL="525780" indent="-457200" algn="just">
              <a:buAutoNum type="arabicPeriod"/>
            </a:pPr>
            <a:r>
              <a:rPr lang="fr-FR" dirty="0" smtClean="0">
                <a:sym typeface="Wingdings"/>
              </a:rPr>
              <a:t>L’</a:t>
            </a:r>
            <a:r>
              <a:rPr lang="fr-FR" dirty="0" err="1" smtClean="0">
                <a:sym typeface="Wingdings"/>
              </a:rPr>
              <a:t>endosymbiose</a:t>
            </a:r>
            <a:r>
              <a:rPr lang="fr-FR" dirty="0" smtClean="0">
                <a:sym typeface="Wingdings"/>
              </a:rPr>
              <a:t> (coopération mutuelle de 2 organismes dont l’un se retrouve à l’intérieur de l’autre   apparition d’organites à 2 membranes comme les chloroplastes et les mitochondries</a:t>
            </a:r>
          </a:p>
          <a:p>
            <a:pPr marL="525780" indent="-457200" algn="just">
              <a:buAutoNum type="arabicPeriod"/>
            </a:pPr>
            <a:endParaRPr lang="fr-FR" dirty="0"/>
          </a:p>
        </p:txBody>
      </p:sp>
      <p:pic>
        <p:nvPicPr>
          <p:cNvPr id="5" name="Image 4"/>
          <p:cNvPicPr/>
          <p:nvPr/>
        </p:nvPicPr>
        <p:blipFill rotWithShape="1">
          <a:blip r:embed="rId2">
            <a:extLst>
              <a:ext uri="{28A0092B-C50C-407E-A947-70E740481C1C}">
                <a14:useLocalDpi xmlns:a14="http://schemas.microsoft.com/office/drawing/2010/main" val="0"/>
              </a:ext>
            </a:extLst>
          </a:blip>
          <a:srcRect l="6053" t="4117" r="2761" b="13882"/>
          <a:stretch/>
        </p:blipFill>
        <p:spPr bwMode="auto">
          <a:xfrm>
            <a:off x="1483896" y="4064000"/>
            <a:ext cx="6202946" cy="2410160"/>
          </a:xfrm>
          <a:prstGeom prst="rect">
            <a:avLst/>
          </a:prstGeom>
          <a:noFill/>
          <a:ln>
            <a:noFill/>
          </a:ln>
          <a:extLst>
            <a:ext uri="{53640926-AAD7-44d8-BBD7-CCE9431645EC}">
              <a14:shadowObscured xmlns:a14="http://schemas.microsoft.com/office/drawing/2010/main"/>
            </a:ext>
            <a:ext uri="{FAA26D3D-D897-4be2-8F04-BA451C77F1D7}">
              <ma14:placeholderFlag xmlns:ma14="http://schemas.microsoft.com/office/mac/drawingml/2011/main"/>
            </a:ext>
          </a:extLst>
        </p:spPr>
      </p:pic>
      <p:sp>
        <p:nvSpPr>
          <p:cNvPr id="4" name="ZoneTexte 3"/>
          <p:cNvSpPr txBox="1"/>
          <p:nvPr/>
        </p:nvSpPr>
        <p:spPr>
          <a:xfrm>
            <a:off x="4834015" y="-13656"/>
            <a:ext cx="3165944" cy="369332"/>
          </a:xfrm>
          <a:prstGeom prst="rect">
            <a:avLst/>
          </a:prstGeom>
          <a:noFill/>
        </p:spPr>
        <p:txBody>
          <a:bodyPr wrap="square" rtlCol="0">
            <a:spAutoFit/>
          </a:bodyPr>
          <a:lstStyle/>
          <a:p>
            <a:r>
              <a:rPr lang="fr-FR" dirty="0" smtClean="0"/>
              <a:t>2. L’apparition de la vie</a:t>
            </a:r>
            <a:endParaRPr lang="fr-FR" dirty="0"/>
          </a:p>
        </p:txBody>
      </p:sp>
    </p:spTree>
    <p:extLst>
      <p:ext uri="{BB962C8B-B14F-4D97-AF65-F5344CB8AC3E}">
        <p14:creationId xmlns:p14="http://schemas.microsoft.com/office/powerpoint/2010/main" val="36670742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4090" y="1356099"/>
            <a:ext cx="8199454" cy="5377518"/>
          </a:xfrm>
        </p:spPr>
        <p:txBody>
          <a:bodyPr/>
          <a:lstStyle/>
          <a:p>
            <a:pPr marL="68580" indent="0" algn="just">
              <a:buNone/>
            </a:pPr>
            <a:r>
              <a:rPr lang="fr-FR" dirty="0" smtClean="0"/>
              <a:t>Sur base des documents p35 et p36, retrace sur une ligne du temps l’apparition de la vie et des différentes espèces sur la Terre. Intègre également les différentes dates reprises dans les points 1 et 2.</a:t>
            </a:r>
          </a:p>
          <a:p>
            <a:pPr marL="68580" indent="0" algn="just">
              <a:buNone/>
            </a:pPr>
            <a:endParaRPr lang="fr-FR" dirty="0"/>
          </a:p>
          <a:p>
            <a:pPr marL="68580" indent="0" algn="just">
              <a:buNone/>
            </a:pPr>
            <a:r>
              <a:rPr lang="fr-FR" dirty="0" smtClean="0"/>
              <a:t>	</a:t>
            </a:r>
            <a:endParaRPr lang="fr-FR" dirty="0"/>
          </a:p>
        </p:txBody>
      </p:sp>
      <p:sp>
        <p:nvSpPr>
          <p:cNvPr id="4" name="ZoneTexte 3"/>
          <p:cNvSpPr txBox="1"/>
          <p:nvPr/>
        </p:nvSpPr>
        <p:spPr>
          <a:xfrm>
            <a:off x="4834015" y="-13656"/>
            <a:ext cx="3165944" cy="646331"/>
          </a:xfrm>
          <a:prstGeom prst="rect">
            <a:avLst/>
          </a:prstGeom>
          <a:noFill/>
        </p:spPr>
        <p:txBody>
          <a:bodyPr wrap="square" rtlCol="0">
            <a:spAutoFit/>
          </a:bodyPr>
          <a:lstStyle/>
          <a:p>
            <a:r>
              <a:rPr lang="fr-FR" dirty="0"/>
              <a:t>3</a:t>
            </a:r>
            <a:r>
              <a:rPr lang="fr-FR" dirty="0" smtClean="0"/>
              <a:t>. Les grandes étapes de la vie</a:t>
            </a:r>
            <a:endParaRPr lang="fr-FR" dirty="0"/>
          </a:p>
        </p:txBody>
      </p:sp>
      <p:sp>
        <p:nvSpPr>
          <p:cNvPr id="2" name="ZoneTexte 1"/>
          <p:cNvSpPr txBox="1"/>
          <p:nvPr/>
        </p:nvSpPr>
        <p:spPr>
          <a:xfrm>
            <a:off x="369781" y="343325"/>
            <a:ext cx="4399926" cy="830997"/>
          </a:xfrm>
          <a:prstGeom prst="rect">
            <a:avLst/>
          </a:prstGeom>
          <a:noFill/>
        </p:spPr>
        <p:txBody>
          <a:bodyPr wrap="square" rtlCol="0">
            <a:spAutoFit/>
          </a:bodyPr>
          <a:lstStyle/>
          <a:p>
            <a:r>
              <a:rPr lang="fr-FR" sz="2400" dirty="0">
                <a:solidFill>
                  <a:srgbClr val="4A6300"/>
                </a:solidFill>
                <a:sym typeface="Wingdings"/>
              </a:rPr>
              <a:t> TRAVAIL 1 </a:t>
            </a:r>
            <a:r>
              <a:rPr lang="fr-FR" sz="2400" dirty="0" smtClean="0">
                <a:solidFill>
                  <a:srgbClr val="4A6300"/>
                </a:solidFill>
                <a:sym typeface="Wingdings"/>
              </a:rPr>
              <a:t>(5-6 </a:t>
            </a:r>
            <a:r>
              <a:rPr lang="fr-FR" sz="2400" dirty="0">
                <a:solidFill>
                  <a:srgbClr val="4A6300"/>
                </a:solidFill>
                <a:sym typeface="Wingdings"/>
              </a:rPr>
              <a:t>personnes)</a:t>
            </a:r>
            <a:endParaRPr lang="fr-FR" sz="2400" dirty="0">
              <a:solidFill>
                <a:srgbClr val="4A6300"/>
              </a:solidFill>
            </a:endParaRPr>
          </a:p>
          <a:p>
            <a:endParaRPr lang="fr-FR" sz="2400" dirty="0">
              <a:solidFill>
                <a:srgbClr val="4A6300"/>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2439287411"/>
              </p:ext>
            </p:extLst>
          </p:nvPr>
        </p:nvGraphicFramePr>
        <p:xfrm>
          <a:off x="1534048" y="3133100"/>
          <a:ext cx="6096000" cy="2225040"/>
        </p:xfrm>
        <a:graphic>
          <a:graphicData uri="http://schemas.openxmlformats.org/drawingml/2006/table">
            <a:tbl>
              <a:tblPr firstRow="1" bandRow="1">
                <a:tableStyleId>{3C2FFA5D-87B4-456A-9821-1D502468CF0F}</a:tableStyleId>
              </a:tblPr>
              <a:tblGrid>
                <a:gridCol w="3048000"/>
                <a:gridCol w="3048000"/>
              </a:tblGrid>
              <a:tr h="370840">
                <a:tc>
                  <a:txBody>
                    <a:bodyPr/>
                    <a:lstStyle/>
                    <a:p>
                      <a:pPr algn="ctr"/>
                      <a:r>
                        <a:rPr lang="fr-FR" dirty="0" smtClean="0"/>
                        <a:t>6B</a:t>
                      </a:r>
                      <a:endParaRPr lang="fr-FR" dirty="0"/>
                    </a:p>
                  </a:txBody>
                  <a:tcPr/>
                </a:tc>
                <a:tc>
                  <a:txBody>
                    <a:bodyPr/>
                    <a:lstStyle/>
                    <a:p>
                      <a:pPr algn="ctr"/>
                      <a:r>
                        <a:rPr lang="fr-FR" dirty="0" smtClean="0"/>
                        <a:t>6E</a:t>
                      </a:r>
                      <a:endParaRPr lang="fr-FR" dirty="0"/>
                    </a:p>
                  </a:txBody>
                  <a:tcPr/>
                </a:tc>
              </a:tr>
              <a:tr h="370840">
                <a:tc>
                  <a:txBody>
                    <a:bodyPr/>
                    <a:lstStyle/>
                    <a:p>
                      <a:pPr algn="ctr"/>
                      <a:r>
                        <a:rPr lang="fr-FR" dirty="0" smtClean="0"/>
                        <a:t>Pauline</a:t>
                      </a:r>
                      <a:endParaRPr lang="fr-FR" dirty="0"/>
                    </a:p>
                  </a:txBody>
                  <a:tcPr/>
                </a:tc>
                <a:tc>
                  <a:txBody>
                    <a:bodyPr/>
                    <a:lstStyle/>
                    <a:p>
                      <a:pPr algn="ctr"/>
                      <a:endParaRPr lang="fr-FR"/>
                    </a:p>
                  </a:txBody>
                  <a:tcPr/>
                </a:tc>
              </a:tr>
              <a:tr h="370840">
                <a:tc>
                  <a:txBody>
                    <a:bodyPr/>
                    <a:lstStyle/>
                    <a:p>
                      <a:pPr algn="ctr"/>
                      <a:r>
                        <a:rPr lang="fr-FR" dirty="0" smtClean="0"/>
                        <a:t>Cynthia</a:t>
                      </a:r>
                      <a:endParaRPr lang="fr-FR" dirty="0"/>
                    </a:p>
                  </a:txBody>
                  <a:tcPr/>
                </a:tc>
                <a:tc>
                  <a:txBody>
                    <a:bodyPr/>
                    <a:lstStyle/>
                    <a:p>
                      <a:pPr algn="ctr"/>
                      <a:endParaRPr lang="fr-FR" dirty="0"/>
                    </a:p>
                  </a:txBody>
                  <a:tcPr/>
                </a:tc>
              </a:tr>
              <a:tr h="370840">
                <a:tc>
                  <a:txBody>
                    <a:bodyPr/>
                    <a:lstStyle/>
                    <a:p>
                      <a:pPr algn="ctr"/>
                      <a:r>
                        <a:rPr lang="fr-FR" dirty="0" smtClean="0"/>
                        <a:t>Allan</a:t>
                      </a:r>
                      <a:endParaRPr lang="fr-FR" dirty="0"/>
                    </a:p>
                  </a:txBody>
                  <a:tcPr/>
                </a:tc>
                <a:tc>
                  <a:txBody>
                    <a:bodyPr/>
                    <a:lstStyle/>
                    <a:p>
                      <a:pPr algn="ctr"/>
                      <a:endParaRPr lang="fr-FR" dirty="0"/>
                    </a:p>
                  </a:txBody>
                  <a:tcPr/>
                </a:tc>
              </a:tr>
              <a:tr h="370840">
                <a:tc>
                  <a:txBody>
                    <a:bodyPr/>
                    <a:lstStyle/>
                    <a:p>
                      <a:pPr algn="ctr"/>
                      <a:r>
                        <a:rPr lang="fr-FR" dirty="0" smtClean="0"/>
                        <a:t>Julia</a:t>
                      </a:r>
                      <a:endParaRPr lang="fr-FR" dirty="0"/>
                    </a:p>
                  </a:txBody>
                  <a:tcPr/>
                </a:tc>
                <a:tc>
                  <a:txBody>
                    <a:bodyPr/>
                    <a:lstStyle/>
                    <a:p>
                      <a:pPr algn="ctr"/>
                      <a:endParaRPr lang="fr-FR" dirty="0"/>
                    </a:p>
                  </a:txBody>
                  <a:tcPr/>
                </a:tc>
              </a:tr>
              <a:tr h="370840">
                <a:tc>
                  <a:txBody>
                    <a:bodyPr/>
                    <a:lstStyle/>
                    <a:p>
                      <a:pPr algn="ctr"/>
                      <a:r>
                        <a:rPr lang="fr-FR" dirty="0" smtClean="0"/>
                        <a:t>Kevin</a:t>
                      </a:r>
                      <a:endParaRPr lang="fr-FR" dirty="0"/>
                    </a:p>
                  </a:txBody>
                  <a:tcPr/>
                </a:tc>
                <a:tc>
                  <a:txBody>
                    <a:bodyPr/>
                    <a:lstStyle/>
                    <a:p>
                      <a:pPr algn="ctr"/>
                      <a:endParaRPr lang="fr-FR" dirty="0"/>
                    </a:p>
                  </a:txBody>
                  <a:tcPr/>
                </a:tc>
              </a:tr>
            </a:tbl>
          </a:graphicData>
        </a:graphic>
      </p:graphicFrame>
    </p:spTree>
    <p:extLst>
      <p:ext uri="{BB962C8B-B14F-4D97-AF65-F5344CB8AC3E}">
        <p14:creationId xmlns:p14="http://schemas.microsoft.com/office/powerpoint/2010/main" val="9975882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Thème 2: l’évolution</a:t>
            </a:r>
            <a:endParaRPr lang="fr-FR" dirty="0"/>
          </a:p>
        </p:txBody>
      </p:sp>
      <p:sp>
        <p:nvSpPr>
          <p:cNvPr id="3" name="Sous-titre 2"/>
          <p:cNvSpPr>
            <a:spLocks noGrp="1"/>
          </p:cNvSpPr>
          <p:nvPr>
            <p:ph type="subTitle" idx="1"/>
          </p:nvPr>
        </p:nvSpPr>
        <p:spPr>
          <a:xfrm>
            <a:off x="4733365" y="4987497"/>
            <a:ext cx="3273552" cy="802033"/>
          </a:xfrm>
        </p:spPr>
        <p:txBody>
          <a:bodyPr>
            <a:normAutofit/>
          </a:bodyPr>
          <a:lstStyle/>
          <a:p>
            <a:r>
              <a:rPr lang="fr-FR" sz="1800" dirty="0" smtClean="0"/>
              <a:t>Chapitre 2: </a:t>
            </a:r>
            <a:r>
              <a:rPr lang="fr-FR" dirty="0" smtClean="0"/>
              <a:t>L’</a:t>
            </a:r>
            <a:r>
              <a:rPr lang="fr-FR" sz="1800" dirty="0" smtClean="0"/>
              <a:t>histoire de nos ancêtres hominidés</a:t>
            </a:r>
            <a:endParaRPr lang="fr-FR" sz="1800" dirty="0"/>
          </a:p>
        </p:txBody>
      </p:sp>
      <p:sp>
        <p:nvSpPr>
          <p:cNvPr id="4" name="ZoneTexte 3"/>
          <p:cNvSpPr txBox="1"/>
          <p:nvPr/>
        </p:nvSpPr>
        <p:spPr>
          <a:xfrm>
            <a:off x="4874979" y="341364"/>
            <a:ext cx="3171741" cy="1477328"/>
          </a:xfrm>
          <a:prstGeom prst="rect">
            <a:avLst/>
          </a:prstGeom>
          <a:noFill/>
        </p:spPr>
        <p:txBody>
          <a:bodyPr wrap="square" rtlCol="0">
            <a:spAutoFit/>
          </a:bodyPr>
          <a:lstStyle/>
          <a:p>
            <a:pPr algn="ctr"/>
            <a:r>
              <a:rPr lang="fr-FR" dirty="0" smtClean="0"/>
              <a:t>6</a:t>
            </a:r>
            <a:r>
              <a:rPr lang="fr-FR" baseline="30000" dirty="0" smtClean="0"/>
              <a:t>ème</a:t>
            </a:r>
            <a:r>
              <a:rPr lang="fr-FR" dirty="0" smtClean="0"/>
              <a:t> sciences de base</a:t>
            </a:r>
          </a:p>
          <a:p>
            <a:pPr algn="ctr"/>
            <a:endParaRPr lang="fr-FR" dirty="0"/>
          </a:p>
          <a:p>
            <a:pPr algn="ctr"/>
            <a:r>
              <a:rPr lang="fr-FR" dirty="0" smtClean="0"/>
              <a:t>Partie Biologie</a:t>
            </a:r>
          </a:p>
          <a:p>
            <a:pPr algn="ctr"/>
            <a:endParaRPr lang="fr-FR" dirty="0"/>
          </a:p>
          <a:p>
            <a:pPr algn="ctr"/>
            <a:r>
              <a:rPr lang="fr-FR" dirty="0" smtClean="0"/>
              <a:t>Année scolaire 2015-2016</a:t>
            </a:r>
            <a:endParaRPr lang="fr-FR" dirty="0"/>
          </a:p>
        </p:txBody>
      </p:sp>
      <p:sp>
        <p:nvSpPr>
          <p:cNvPr id="5" name="ZoneTexte 4"/>
          <p:cNvSpPr txBox="1"/>
          <p:nvPr/>
        </p:nvSpPr>
        <p:spPr>
          <a:xfrm>
            <a:off x="464284" y="6076277"/>
            <a:ext cx="2075621" cy="369332"/>
          </a:xfrm>
          <a:prstGeom prst="rect">
            <a:avLst/>
          </a:prstGeom>
          <a:noFill/>
        </p:spPr>
        <p:txBody>
          <a:bodyPr wrap="square" rtlCol="0">
            <a:spAutoFit/>
          </a:bodyPr>
          <a:lstStyle/>
          <a:p>
            <a:r>
              <a:rPr lang="fr-FR" dirty="0" smtClean="0"/>
              <a:t>C. </a:t>
            </a:r>
            <a:r>
              <a:rPr lang="fr-FR" dirty="0" err="1" smtClean="0"/>
              <a:t>Draguet</a:t>
            </a:r>
            <a:endParaRPr lang="fr-FR" dirty="0"/>
          </a:p>
        </p:txBody>
      </p:sp>
      <p:sp>
        <p:nvSpPr>
          <p:cNvPr id="6" name="ZoneTexte 5"/>
          <p:cNvSpPr txBox="1"/>
          <p:nvPr/>
        </p:nvSpPr>
        <p:spPr>
          <a:xfrm>
            <a:off x="369772" y="1110806"/>
            <a:ext cx="3295859" cy="707886"/>
          </a:xfrm>
          <a:prstGeom prst="rect">
            <a:avLst/>
          </a:prstGeom>
          <a:noFill/>
        </p:spPr>
        <p:txBody>
          <a:bodyPr wrap="square" rtlCol="0">
            <a:spAutoFit/>
          </a:bodyPr>
          <a:lstStyle/>
          <a:p>
            <a:r>
              <a:rPr lang="fr-FR" sz="4000" dirty="0" err="1" smtClean="0"/>
              <a:t>RECOFaGE</a:t>
            </a:r>
            <a:endParaRPr lang="fr-FR" sz="4000" dirty="0"/>
          </a:p>
        </p:txBody>
      </p:sp>
      <p:pic>
        <p:nvPicPr>
          <p:cNvPr id="7" name="Image 6"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772" y="2349601"/>
            <a:ext cx="2797465" cy="3114703"/>
          </a:xfrm>
          <a:prstGeom prst="rect">
            <a:avLst/>
          </a:prstGeom>
        </p:spPr>
      </p:pic>
    </p:spTree>
    <p:extLst>
      <p:ext uri="{BB962C8B-B14F-4D97-AF65-F5344CB8AC3E}">
        <p14:creationId xmlns:p14="http://schemas.microsoft.com/office/powerpoint/2010/main" val="19770831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95831" y="1278777"/>
            <a:ext cx="7765366" cy="5103001"/>
          </a:xfrm>
        </p:spPr>
        <p:txBody>
          <a:bodyPr/>
          <a:lstStyle/>
          <a:p>
            <a:r>
              <a:rPr lang="fr-FR" dirty="0" smtClean="0"/>
              <a:t>Règne 			</a:t>
            </a:r>
            <a:r>
              <a:rPr lang="fr-FR" dirty="0" smtClean="0">
                <a:sym typeface="Wingdings"/>
              </a:rPr>
              <a:t> Animal</a:t>
            </a:r>
          </a:p>
          <a:p>
            <a:r>
              <a:rPr lang="fr-FR" dirty="0" smtClean="0">
                <a:sym typeface="Wingdings"/>
              </a:rPr>
              <a:t>Embranchement 	 Chordé</a:t>
            </a:r>
          </a:p>
          <a:p>
            <a:r>
              <a:rPr lang="fr-FR" dirty="0" smtClean="0">
                <a:sym typeface="Wingdings"/>
              </a:rPr>
              <a:t>Classe			 Mammifère</a:t>
            </a:r>
          </a:p>
          <a:p>
            <a:r>
              <a:rPr lang="fr-FR" dirty="0" smtClean="0">
                <a:sym typeface="Wingdings"/>
              </a:rPr>
              <a:t>Ordre			 Primates</a:t>
            </a:r>
          </a:p>
          <a:p>
            <a:r>
              <a:rPr lang="fr-FR" dirty="0" smtClean="0">
                <a:sym typeface="Wingdings"/>
              </a:rPr>
              <a:t>Famille			 Hominidés</a:t>
            </a:r>
          </a:p>
          <a:p>
            <a:r>
              <a:rPr lang="fr-FR" dirty="0" smtClean="0">
                <a:sym typeface="Wingdings"/>
              </a:rPr>
              <a:t>Genre			 </a:t>
            </a:r>
            <a:r>
              <a:rPr lang="fr-FR" i="1" dirty="0" smtClean="0">
                <a:sym typeface="Wingdings"/>
              </a:rPr>
              <a:t>Homo</a:t>
            </a:r>
          </a:p>
          <a:p>
            <a:r>
              <a:rPr lang="fr-FR" dirty="0" smtClean="0">
                <a:sym typeface="Wingdings"/>
              </a:rPr>
              <a:t>Espèce			</a:t>
            </a:r>
            <a:r>
              <a:rPr lang="fr-FR" i="1" dirty="0" smtClean="0">
                <a:sym typeface="Wingdings"/>
              </a:rPr>
              <a:t> </a:t>
            </a:r>
            <a:r>
              <a:rPr lang="fr-FR" i="1" dirty="0">
                <a:sym typeface="Wingdings"/>
              </a:rPr>
              <a:t>s</a:t>
            </a:r>
            <a:r>
              <a:rPr lang="fr-FR" i="1" dirty="0" smtClean="0">
                <a:sym typeface="Wingdings"/>
              </a:rPr>
              <a:t>apiens</a:t>
            </a:r>
          </a:p>
          <a:p>
            <a:pPr marL="68580" indent="0">
              <a:buNone/>
            </a:pPr>
            <a:endParaRPr lang="fr-FR" i="1" dirty="0">
              <a:sym typeface="Wingdings"/>
            </a:endParaRPr>
          </a:p>
          <a:p>
            <a:pPr marL="68580" indent="0" algn="just">
              <a:buNone/>
            </a:pPr>
            <a:r>
              <a:rPr lang="fr-FR" dirty="0"/>
              <a:t>I</a:t>
            </a:r>
            <a:r>
              <a:rPr lang="fr-FR" dirty="0" smtClean="0"/>
              <a:t>l s’est passé beaucoup de temps et de nombreuses « évolutions » ont eu lieu entre nous Homo </a:t>
            </a:r>
            <a:r>
              <a:rPr lang="fr-FR" dirty="0" smtClean="0"/>
              <a:t>sapiens </a:t>
            </a:r>
            <a:r>
              <a:rPr lang="fr-FR" dirty="0" smtClean="0"/>
              <a:t>et les premiers primates qui ont décidé de se mettre debout</a:t>
            </a:r>
            <a:endParaRPr lang="fr-FR" dirty="0"/>
          </a:p>
        </p:txBody>
      </p:sp>
      <p:sp>
        <p:nvSpPr>
          <p:cNvPr id="4" name="ZoneTexte 3"/>
          <p:cNvSpPr txBox="1"/>
          <p:nvPr/>
        </p:nvSpPr>
        <p:spPr>
          <a:xfrm>
            <a:off x="4678514" y="-33816"/>
            <a:ext cx="3504864" cy="646331"/>
          </a:xfrm>
          <a:prstGeom prst="rect">
            <a:avLst/>
          </a:prstGeom>
          <a:noFill/>
        </p:spPr>
        <p:txBody>
          <a:bodyPr wrap="square" rtlCol="0">
            <a:spAutoFit/>
          </a:bodyPr>
          <a:lstStyle/>
          <a:p>
            <a:r>
              <a:rPr lang="fr-FR" dirty="0" smtClean="0"/>
              <a:t>Le classement des espèces selon Linné</a:t>
            </a:r>
            <a:endParaRPr lang="fr-FR" dirty="0"/>
          </a:p>
        </p:txBody>
      </p:sp>
    </p:spTree>
    <p:extLst>
      <p:ext uri="{BB962C8B-B14F-4D97-AF65-F5344CB8AC3E}">
        <p14:creationId xmlns:p14="http://schemas.microsoft.com/office/powerpoint/2010/main" val="6606589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2321" y="771599"/>
            <a:ext cx="8183377" cy="5754853"/>
          </a:xfrm>
        </p:spPr>
        <p:txBody>
          <a:bodyPr/>
          <a:lstStyle/>
          <a:p>
            <a:pPr marL="68580" indent="0">
              <a:buNone/>
            </a:pPr>
            <a:r>
              <a:rPr lang="fr-FR" dirty="0" smtClean="0"/>
              <a:t>1.1. Liens de parentés</a:t>
            </a:r>
          </a:p>
          <a:p>
            <a:pPr marL="68580" indent="0">
              <a:buNone/>
            </a:pPr>
            <a:endParaRPr lang="fr-FR" dirty="0"/>
          </a:p>
          <a:p>
            <a:pPr marL="68580" indent="0" algn="just">
              <a:buNone/>
            </a:pPr>
            <a:r>
              <a:rPr lang="fr-FR" dirty="0" smtClean="0"/>
              <a:t>L’Homme et les grands singes (gorille, chimpanzé) sont morphologiquement et anatomiquement plus proches que des autres primates (ouistiti,…)</a:t>
            </a:r>
          </a:p>
          <a:p>
            <a:pPr marL="68580" indent="0" algn="just">
              <a:buNone/>
            </a:pPr>
            <a:endParaRPr lang="fr-FR" dirty="0"/>
          </a:p>
          <a:p>
            <a:pPr marL="68580" indent="0" algn="just">
              <a:buNone/>
            </a:pPr>
            <a:r>
              <a:rPr lang="fr-FR" dirty="0" smtClean="0"/>
              <a:t>Si on veut connaître le lien de parenté entre 2 personnes, on peut comparer les gènes (CARYOTYPE) de ceux-ci.</a:t>
            </a:r>
          </a:p>
          <a:p>
            <a:pPr marL="68580" indent="0" algn="just">
              <a:buNone/>
            </a:pPr>
            <a:r>
              <a:rPr lang="fr-FR" dirty="0" smtClean="0"/>
              <a:t>On a effectué cette comparaison entre l’Homme et les grands singes.</a:t>
            </a:r>
          </a:p>
          <a:p>
            <a:pPr marL="68580" indent="0" algn="just">
              <a:buNone/>
            </a:pPr>
            <a:endParaRPr lang="fr-FR" dirty="0"/>
          </a:p>
          <a:p>
            <a:pPr marL="68580" indent="0" algn="just">
              <a:buNone/>
            </a:pPr>
            <a:r>
              <a:rPr lang="fr-FR" dirty="0" smtClean="0"/>
              <a:t>Voici les résultats…</a:t>
            </a:r>
            <a:endParaRPr lang="fr-FR" dirty="0"/>
          </a:p>
        </p:txBody>
      </p:sp>
      <p:sp>
        <p:nvSpPr>
          <p:cNvPr id="4" name="ZoneTexte 3"/>
          <p:cNvSpPr txBox="1"/>
          <p:nvPr/>
        </p:nvSpPr>
        <p:spPr>
          <a:xfrm>
            <a:off x="4561955" y="0"/>
            <a:ext cx="4453429" cy="646331"/>
          </a:xfrm>
          <a:prstGeom prst="rect">
            <a:avLst/>
          </a:prstGeom>
          <a:noFill/>
        </p:spPr>
        <p:txBody>
          <a:bodyPr wrap="square" rtlCol="0">
            <a:spAutoFit/>
          </a:bodyPr>
          <a:lstStyle/>
          <a:p>
            <a:r>
              <a:rPr lang="fr-FR" dirty="0" smtClean="0"/>
              <a:t>1.Hommes – Singes :Si différents </a:t>
            </a:r>
          </a:p>
          <a:p>
            <a:r>
              <a:rPr lang="fr-FR" dirty="0" smtClean="0"/>
              <a:t>et pourtant si </a:t>
            </a:r>
            <a:r>
              <a:rPr lang="fr-FR" dirty="0" smtClean="0"/>
              <a:t>proches</a:t>
            </a:r>
            <a:endParaRPr lang="fr-FR" dirty="0"/>
          </a:p>
        </p:txBody>
      </p:sp>
    </p:spTree>
    <p:extLst>
      <p:ext uri="{BB962C8B-B14F-4D97-AF65-F5344CB8AC3E}">
        <p14:creationId xmlns:p14="http://schemas.microsoft.com/office/powerpoint/2010/main" val="29286122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561955" y="0"/>
            <a:ext cx="4453429" cy="646331"/>
          </a:xfrm>
          <a:prstGeom prst="rect">
            <a:avLst/>
          </a:prstGeom>
          <a:noFill/>
        </p:spPr>
        <p:txBody>
          <a:bodyPr wrap="square" rtlCol="0">
            <a:spAutoFit/>
          </a:bodyPr>
          <a:lstStyle/>
          <a:p>
            <a:r>
              <a:rPr lang="fr-FR" dirty="0" smtClean="0"/>
              <a:t>1.Hommes – Singes :Si différents </a:t>
            </a:r>
          </a:p>
          <a:p>
            <a:r>
              <a:rPr lang="fr-FR" dirty="0" smtClean="0"/>
              <a:t>et pourtant si </a:t>
            </a:r>
            <a:r>
              <a:rPr lang="fr-FR" dirty="0" smtClean="0"/>
              <a:t>proches</a:t>
            </a:r>
            <a:endParaRPr lang="fr-FR" dirty="0"/>
          </a:p>
        </p:txBody>
      </p:sp>
      <p:pic>
        <p:nvPicPr>
          <p:cNvPr id="5" name="Image 4"/>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16891" y="865051"/>
            <a:ext cx="5921458" cy="5291677"/>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31840622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2321" y="417949"/>
            <a:ext cx="8183377" cy="6076354"/>
          </a:xfrm>
        </p:spPr>
        <p:txBody>
          <a:bodyPr>
            <a:normAutofit lnSpcReduction="10000"/>
          </a:bodyPr>
          <a:lstStyle/>
          <a:p>
            <a:pPr marL="68580" indent="0" algn="just">
              <a:buNone/>
            </a:pPr>
            <a:r>
              <a:rPr lang="fr-FR" dirty="0" smtClean="0"/>
              <a:t>Analyse des caryotypes:</a:t>
            </a:r>
          </a:p>
          <a:p>
            <a:pPr marL="68580" indent="0" algn="just">
              <a:buNone/>
            </a:pPr>
            <a:endParaRPr lang="fr-FR" sz="1800" dirty="0" smtClean="0"/>
          </a:p>
          <a:p>
            <a:pPr marL="68580" indent="0" algn="just">
              <a:buNone/>
            </a:pPr>
            <a:r>
              <a:rPr lang="fr-FR" dirty="0" smtClean="0"/>
              <a:t>1. Homme </a:t>
            </a:r>
            <a:r>
              <a:rPr lang="fr-FR" dirty="0" smtClean="0">
                <a:sym typeface="Wingdings"/>
              </a:rPr>
              <a:t> 46 chromosomes et Chimpanzé  48 chromosomes</a:t>
            </a:r>
            <a:r>
              <a:rPr lang="fr-FR" dirty="0" smtClean="0"/>
              <a:t> </a:t>
            </a:r>
          </a:p>
          <a:p>
            <a:pPr marL="68580" indent="0" algn="just">
              <a:buNone/>
            </a:pPr>
            <a:r>
              <a:rPr lang="fr-FR" dirty="0" smtClean="0"/>
              <a:t>Mais chez l’homme on retrouve un chromosome résultant de la fusion de 2 chromosomes chez le chimpanzé</a:t>
            </a:r>
            <a:endParaRPr lang="fr-FR" sz="1800" dirty="0"/>
          </a:p>
          <a:p>
            <a:pPr marL="68580" indent="0" algn="just">
              <a:buNone/>
            </a:pPr>
            <a:r>
              <a:rPr lang="fr-FR" dirty="0" smtClean="0"/>
              <a:t>2. Les 13</a:t>
            </a:r>
            <a:r>
              <a:rPr lang="fr-FR" baseline="30000" dirty="0" smtClean="0"/>
              <a:t>ème</a:t>
            </a:r>
            <a:r>
              <a:rPr lang="fr-FR" dirty="0" smtClean="0"/>
              <a:t> </a:t>
            </a:r>
            <a:r>
              <a:rPr lang="fr-FR" dirty="0" smtClean="0"/>
              <a:t>chromosomes </a:t>
            </a:r>
            <a:r>
              <a:rPr lang="fr-FR" dirty="0" smtClean="0"/>
              <a:t>sont identiques </a:t>
            </a:r>
            <a:endParaRPr lang="fr-FR" sz="1800" dirty="0"/>
          </a:p>
          <a:p>
            <a:pPr marL="68580" indent="0" algn="just">
              <a:buNone/>
            </a:pPr>
            <a:r>
              <a:rPr lang="fr-FR" dirty="0" smtClean="0"/>
              <a:t>3. Les autres chromosomes ne diffèrent que par des modifications minimes</a:t>
            </a:r>
          </a:p>
          <a:p>
            <a:pPr marL="68580" indent="0" algn="just">
              <a:buNone/>
            </a:pPr>
            <a:endParaRPr lang="fr-FR" sz="1800" dirty="0" smtClean="0"/>
          </a:p>
          <a:p>
            <a:pPr marL="68580" indent="0" algn="just">
              <a:buNone/>
            </a:pPr>
            <a:r>
              <a:rPr lang="fr-FR" dirty="0" smtClean="0"/>
              <a:t>Conclusions</a:t>
            </a:r>
          </a:p>
          <a:p>
            <a:pPr algn="just">
              <a:buFont typeface="Wingdings" charset="0"/>
              <a:buChar char="è"/>
            </a:pPr>
            <a:r>
              <a:rPr lang="fr-FR" dirty="0" smtClean="0">
                <a:sym typeface="Wingdings"/>
              </a:rPr>
              <a:t>Identique à 98% d’un point de vue moléculaire…</a:t>
            </a:r>
          </a:p>
          <a:p>
            <a:pPr algn="just">
              <a:buFont typeface="Wingdings" charset="0"/>
              <a:buChar char="è"/>
            </a:pPr>
            <a:r>
              <a:rPr lang="fr-FR" dirty="0" smtClean="0">
                <a:sym typeface="Wingdings"/>
              </a:rPr>
              <a:t>Ces similitudes révèlent une parenté étroite: l’ancêtre commun remonte à 7 à 10 millions d’années</a:t>
            </a:r>
          </a:p>
          <a:p>
            <a:pPr algn="just">
              <a:buFont typeface="Wingdings" charset="0"/>
              <a:buChar char="è"/>
            </a:pPr>
            <a:endParaRPr lang="fr-FR" dirty="0" smtClean="0">
              <a:sym typeface="Wingdings"/>
            </a:endParaRPr>
          </a:p>
          <a:p>
            <a:pPr marL="68580" indent="0" algn="just">
              <a:buNone/>
            </a:pPr>
            <a:endParaRPr lang="fr-FR" dirty="0"/>
          </a:p>
        </p:txBody>
      </p:sp>
      <p:sp>
        <p:nvSpPr>
          <p:cNvPr id="4" name="ZoneTexte 3"/>
          <p:cNvSpPr txBox="1"/>
          <p:nvPr/>
        </p:nvSpPr>
        <p:spPr>
          <a:xfrm>
            <a:off x="4561955" y="0"/>
            <a:ext cx="4453429" cy="646331"/>
          </a:xfrm>
          <a:prstGeom prst="rect">
            <a:avLst/>
          </a:prstGeom>
          <a:noFill/>
        </p:spPr>
        <p:txBody>
          <a:bodyPr wrap="square" rtlCol="0">
            <a:spAutoFit/>
          </a:bodyPr>
          <a:lstStyle/>
          <a:p>
            <a:r>
              <a:rPr lang="fr-FR" dirty="0" smtClean="0"/>
              <a:t>1.Hommes – Singes :Si différents </a:t>
            </a:r>
          </a:p>
          <a:p>
            <a:r>
              <a:rPr lang="fr-FR" dirty="0" smtClean="0"/>
              <a:t>et pourtant si proche</a:t>
            </a:r>
            <a:endParaRPr lang="fr-FR" dirty="0"/>
          </a:p>
        </p:txBody>
      </p:sp>
    </p:spTree>
    <p:extLst>
      <p:ext uri="{BB962C8B-B14F-4D97-AF65-F5344CB8AC3E}">
        <p14:creationId xmlns:p14="http://schemas.microsoft.com/office/powerpoint/2010/main" val="31840622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2321" y="353649"/>
            <a:ext cx="8183377" cy="6172804"/>
          </a:xfrm>
        </p:spPr>
        <p:txBody>
          <a:bodyPr/>
          <a:lstStyle/>
          <a:p>
            <a:pPr marL="68580" indent="0">
              <a:buNone/>
            </a:pPr>
            <a:r>
              <a:rPr lang="fr-FR" dirty="0" smtClean="0"/>
              <a:t>1.2. Appartenance à la </a:t>
            </a:r>
          </a:p>
          <a:p>
            <a:pPr marL="68580" indent="0">
              <a:buNone/>
            </a:pPr>
            <a:r>
              <a:rPr lang="fr-FR" dirty="0" smtClean="0"/>
              <a:t>			lignée humaine.</a:t>
            </a:r>
          </a:p>
          <a:p>
            <a:pPr marL="68580" indent="0">
              <a:buNone/>
            </a:pPr>
            <a:endParaRPr lang="fr-FR" dirty="0"/>
          </a:p>
          <a:p>
            <a:pPr marL="68580" indent="0">
              <a:buNone/>
            </a:pPr>
            <a:r>
              <a:rPr lang="fr-FR" dirty="0" smtClean="0"/>
              <a:t>3 caractéristiques: </a:t>
            </a:r>
          </a:p>
          <a:p>
            <a:pPr marL="68580" indent="0">
              <a:buNone/>
            </a:pPr>
            <a:r>
              <a:rPr lang="fr-FR" dirty="0"/>
              <a:t>	</a:t>
            </a:r>
            <a:r>
              <a:rPr lang="fr-FR" dirty="0" smtClean="0"/>
              <a:t>- la bipédie</a:t>
            </a:r>
          </a:p>
          <a:p>
            <a:pPr marL="68580" indent="0">
              <a:buNone/>
            </a:pPr>
            <a:r>
              <a:rPr lang="fr-FR" dirty="0"/>
              <a:t>	</a:t>
            </a:r>
            <a:r>
              <a:rPr lang="fr-FR" dirty="0" smtClean="0"/>
              <a:t>- le développement du cerveau</a:t>
            </a:r>
          </a:p>
          <a:p>
            <a:pPr marL="68580" indent="0">
              <a:buNone/>
            </a:pPr>
            <a:r>
              <a:rPr lang="fr-FR" dirty="0"/>
              <a:t>	</a:t>
            </a:r>
            <a:r>
              <a:rPr lang="fr-FR" dirty="0" smtClean="0"/>
              <a:t>- l’existence de productions culturelles</a:t>
            </a:r>
          </a:p>
          <a:p>
            <a:pPr marL="68580" indent="0">
              <a:buNone/>
            </a:pPr>
            <a:endParaRPr lang="fr-FR" dirty="0"/>
          </a:p>
          <a:p>
            <a:pPr algn="just">
              <a:buFont typeface="Wingdings" charset="0"/>
              <a:buChar char="è"/>
            </a:pPr>
            <a:r>
              <a:rPr lang="fr-FR" dirty="0" smtClean="0">
                <a:sym typeface="Wingdings"/>
              </a:rPr>
              <a:t>Un fossile présentant au moins un de ces trois critères appartient à  la lignée humaine  c’est un homininé (sous famille des hominidés) mais pas forcément un ancêtre direct.</a:t>
            </a:r>
          </a:p>
          <a:p>
            <a:pPr marL="68580" indent="0" algn="just">
              <a:buNone/>
            </a:pPr>
            <a:endParaRPr lang="fr-FR" dirty="0"/>
          </a:p>
        </p:txBody>
      </p:sp>
      <p:sp>
        <p:nvSpPr>
          <p:cNvPr id="4" name="ZoneTexte 3"/>
          <p:cNvSpPr txBox="1"/>
          <p:nvPr/>
        </p:nvSpPr>
        <p:spPr>
          <a:xfrm>
            <a:off x="4561955" y="0"/>
            <a:ext cx="4453429" cy="646331"/>
          </a:xfrm>
          <a:prstGeom prst="rect">
            <a:avLst/>
          </a:prstGeom>
          <a:noFill/>
        </p:spPr>
        <p:txBody>
          <a:bodyPr wrap="square" rtlCol="0">
            <a:spAutoFit/>
          </a:bodyPr>
          <a:lstStyle/>
          <a:p>
            <a:r>
              <a:rPr lang="fr-FR" dirty="0" smtClean="0"/>
              <a:t>1.Hommes – Singes :Si différents </a:t>
            </a:r>
          </a:p>
          <a:p>
            <a:r>
              <a:rPr lang="fr-FR" dirty="0" smtClean="0"/>
              <a:t>et pourtant si </a:t>
            </a:r>
            <a:r>
              <a:rPr lang="fr-FR" dirty="0" smtClean="0"/>
              <a:t>proches</a:t>
            </a:r>
            <a:endParaRPr lang="fr-FR" dirty="0"/>
          </a:p>
        </p:txBody>
      </p:sp>
    </p:spTree>
    <p:extLst>
      <p:ext uri="{BB962C8B-B14F-4D97-AF65-F5344CB8AC3E}">
        <p14:creationId xmlns:p14="http://schemas.microsoft.com/office/powerpoint/2010/main" val="318406228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2321" y="353649"/>
            <a:ext cx="8183377" cy="6172804"/>
          </a:xfrm>
        </p:spPr>
        <p:txBody>
          <a:bodyPr>
            <a:normAutofit fontScale="92500"/>
          </a:bodyPr>
          <a:lstStyle/>
          <a:p>
            <a:endParaRPr lang="fr-FR" dirty="0" smtClean="0"/>
          </a:p>
          <a:p>
            <a:pPr marL="68580" indent="0" algn="just">
              <a:buNone/>
            </a:pPr>
            <a:r>
              <a:rPr lang="fr-FR" dirty="0" smtClean="0"/>
              <a:t>La lignée humaine actuelle :</a:t>
            </a:r>
          </a:p>
          <a:p>
            <a:pPr marL="68580" indent="0" algn="just">
              <a:buNone/>
            </a:pPr>
            <a:endParaRPr lang="fr-FR" sz="1800" dirty="0" smtClean="0"/>
          </a:p>
          <a:p>
            <a:pPr algn="just">
              <a:buFontTx/>
              <a:buChar char="-"/>
            </a:pPr>
            <a:r>
              <a:rPr lang="fr-FR" dirty="0" smtClean="0"/>
              <a:t>ne contient qu’une seule espèce :  </a:t>
            </a:r>
            <a:r>
              <a:rPr lang="fr-FR" i="1" dirty="0" smtClean="0"/>
              <a:t>Homo sapiens </a:t>
            </a:r>
          </a:p>
          <a:p>
            <a:pPr algn="just">
              <a:buFontTx/>
              <a:buChar char="-"/>
            </a:pPr>
            <a:endParaRPr lang="fr-FR" sz="1800" i="1" dirty="0" smtClean="0"/>
          </a:p>
          <a:p>
            <a:pPr algn="just">
              <a:buFontTx/>
              <a:buChar char="-"/>
            </a:pPr>
            <a:r>
              <a:rPr lang="fr-FR" dirty="0" smtClean="0"/>
              <a:t>précédée de nombreuses espèces d’</a:t>
            </a:r>
            <a:r>
              <a:rPr lang="fr-FR" dirty="0" err="1" smtClean="0"/>
              <a:t>homininés</a:t>
            </a:r>
            <a:r>
              <a:rPr lang="fr-FR" dirty="0" smtClean="0"/>
              <a:t> (</a:t>
            </a:r>
            <a:r>
              <a:rPr lang="fr-FR" i="1" dirty="0" smtClean="0"/>
              <a:t>Homo erectus, Homo habilis</a:t>
            </a:r>
            <a:r>
              <a:rPr lang="fr-FR" dirty="0" smtClean="0"/>
              <a:t>) et encore plus anciennement l’</a:t>
            </a:r>
            <a:r>
              <a:rPr lang="fr-FR" i="1" dirty="0" err="1" smtClean="0"/>
              <a:t>Australopithecus</a:t>
            </a:r>
            <a:r>
              <a:rPr lang="fr-FR" dirty="0" smtClean="0"/>
              <a:t> qui a compris lui aussi de nombreuses </a:t>
            </a:r>
            <a:r>
              <a:rPr lang="fr-FR" dirty="0" smtClean="0"/>
              <a:t>espèces</a:t>
            </a:r>
            <a:endParaRPr lang="fr-FR" dirty="0" smtClean="0"/>
          </a:p>
          <a:p>
            <a:pPr marL="68580" indent="0" algn="just">
              <a:buNone/>
            </a:pPr>
            <a:endParaRPr lang="fr-FR" sz="1800" dirty="0"/>
          </a:p>
          <a:p>
            <a:pPr marL="68580" indent="0" algn="just">
              <a:buNone/>
            </a:pPr>
            <a:r>
              <a:rPr lang="fr-FR" dirty="0"/>
              <a:t>L</a:t>
            </a:r>
            <a:r>
              <a:rPr lang="fr-FR" dirty="0" smtClean="0"/>
              <a:t>’évolution de la lignée </a:t>
            </a:r>
            <a:r>
              <a:rPr lang="fr-FR" dirty="0"/>
              <a:t>h</a:t>
            </a:r>
            <a:r>
              <a:rPr lang="fr-FR" dirty="0" smtClean="0"/>
              <a:t>umaine </a:t>
            </a:r>
            <a:r>
              <a:rPr lang="fr-FR" dirty="0" smtClean="0"/>
              <a:t>a </a:t>
            </a:r>
            <a:r>
              <a:rPr lang="fr-FR" dirty="0" smtClean="0"/>
              <a:t>commencé il y a 7 -10 millions d’années et a été rapide (par rapport au temps géologiques)</a:t>
            </a:r>
          </a:p>
          <a:p>
            <a:pPr marL="68580" indent="0" algn="just">
              <a:buNone/>
            </a:pPr>
            <a:endParaRPr lang="fr-FR" dirty="0"/>
          </a:p>
          <a:p>
            <a:pPr marL="68580" indent="0" algn="just">
              <a:buNone/>
            </a:pPr>
            <a:r>
              <a:rPr lang="fr-FR" dirty="0" smtClean="0"/>
              <a:t>La bipédie, en libérant les mains, a permis le développement de l’habilité manuelle, le développement psychomoteur et la capacité à fabriquer des outils</a:t>
            </a:r>
            <a:endParaRPr lang="fr-FR" dirty="0"/>
          </a:p>
        </p:txBody>
      </p:sp>
      <p:sp>
        <p:nvSpPr>
          <p:cNvPr id="4" name="ZoneTexte 3"/>
          <p:cNvSpPr txBox="1"/>
          <p:nvPr/>
        </p:nvSpPr>
        <p:spPr>
          <a:xfrm>
            <a:off x="4561955" y="0"/>
            <a:ext cx="4453429" cy="646331"/>
          </a:xfrm>
          <a:prstGeom prst="rect">
            <a:avLst/>
          </a:prstGeom>
          <a:noFill/>
        </p:spPr>
        <p:txBody>
          <a:bodyPr wrap="square" rtlCol="0">
            <a:spAutoFit/>
          </a:bodyPr>
          <a:lstStyle/>
          <a:p>
            <a:r>
              <a:rPr lang="fr-FR" dirty="0" smtClean="0"/>
              <a:t>1.Hommes – Singes :Si différents </a:t>
            </a:r>
          </a:p>
          <a:p>
            <a:r>
              <a:rPr lang="fr-FR" dirty="0" smtClean="0"/>
              <a:t>et pourtant si </a:t>
            </a:r>
            <a:r>
              <a:rPr lang="fr-FR" dirty="0" smtClean="0"/>
              <a:t>proches</a:t>
            </a:r>
            <a:endParaRPr lang="fr-FR" dirty="0"/>
          </a:p>
        </p:txBody>
      </p:sp>
    </p:spTree>
    <p:extLst>
      <p:ext uri="{BB962C8B-B14F-4D97-AF65-F5344CB8AC3E}">
        <p14:creationId xmlns:p14="http://schemas.microsoft.com/office/powerpoint/2010/main" val="962169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2321" y="353649"/>
            <a:ext cx="8183377" cy="6172804"/>
          </a:xfrm>
        </p:spPr>
        <p:txBody>
          <a:bodyPr/>
          <a:lstStyle/>
          <a:p>
            <a:pPr marL="68580" indent="0">
              <a:buNone/>
            </a:pPr>
            <a:r>
              <a:rPr lang="fr-FR" dirty="0" smtClean="0"/>
              <a:t>1.3. comparaisons des </a:t>
            </a:r>
          </a:p>
          <a:p>
            <a:pPr marL="68580" indent="0">
              <a:buNone/>
            </a:pPr>
            <a:r>
              <a:rPr lang="fr-FR" dirty="0"/>
              <a:t>	</a:t>
            </a:r>
            <a:r>
              <a:rPr lang="fr-FR" dirty="0" smtClean="0"/>
              <a:t>	squelettes et explication de la bipédie</a:t>
            </a:r>
          </a:p>
          <a:p>
            <a:pPr marL="68580" indent="0">
              <a:buNone/>
            </a:pPr>
            <a:endParaRPr lang="fr-FR" sz="1800" dirty="0"/>
          </a:p>
          <a:p>
            <a:pPr marL="68580" indent="0" algn="just">
              <a:buNone/>
            </a:pPr>
            <a:r>
              <a:rPr lang="fr-FR" dirty="0" smtClean="0"/>
              <a:t>La bipédie est liée à différentes modifications du squelette qui permettent de caractériser les </a:t>
            </a:r>
            <a:r>
              <a:rPr lang="fr-FR" dirty="0" err="1" smtClean="0"/>
              <a:t>homininés</a:t>
            </a:r>
            <a:r>
              <a:rPr lang="fr-FR" dirty="0" smtClean="0"/>
              <a:t> et de les distinguer de </a:t>
            </a:r>
            <a:r>
              <a:rPr lang="fr-FR" dirty="0" smtClean="0"/>
              <a:t>leurs </a:t>
            </a:r>
            <a:r>
              <a:rPr lang="fr-FR" dirty="0" smtClean="0"/>
              <a:t>plus </a:t>
            </a:r>
            <a:r>
              <a:rPr lang="fr-FR" dirty="0" smtClean="0"/>
              <a:t>proches voisins: </a:t>
            </a:r>
            <a:r>
              <a:rPr lang="fr-FR" dirty="0" smtClean="0"/>
              <a:t>les chimpanzés.</a:t>
            </a:r>
            <a:endParaRPr lang="fr-FR" dirty="0"/>
          </a:p>
        </p:txBody>
      </p:sp>
      <p:sp>
        <p:nvSpPr>
          <p:cNvPr id="4" name="ZoneTexte 3"/>
          <p:cNvSpPr txBox="1"/>
          <p:nvPr/>
        </p:nvSpPr>
        <p:spPr>
          <a:xfrm>
            <a:off x="4561955" y="0"/>
            <a:ext cx="4453429" cy="646331"/>
          </a:xfrm>
          <a:prstGeom prst="rect">
            <a:avLst/>
          </a:prstGeom>
          <a:noFill/>
        </p:spPr>
        <p:txBody>
          <a:bodyPr wrap="square" rtlCol="0">
            <a:spAutoFit/>
          </a:bodyPr>
          <a:lstStyle/>
          <a:p>
            <a:r>
              <a:rPr lang="fr-FR" dirty="0" smtClean="0"/>
              <a:t>1.Hommes – Singes :Si différents </a:t>
            </a:r>
          </a:p>
          <a:p>
            <a:r>
              <a:rPr lang="fr-FR" dirty="0" smtClean="0"/>
              <a:t>et pourtant si </a:t>
            </a:r>
            <a:r>
              <a:rPr lang="fr-FR" dirty="0" smtClean="0"/>
              <a:t>proches</a:t>
            </a:r>
            <a:endParaRPr lang="fr-FR" dirty="0"/>
          </a:p>
        </p:txBody>
      </p:sp>
      <p:pic>
        <p:nvPicPr>
          <p:cNvPr id="5" name="Image 4"/>
          <p:cNvPicPr/>
          <p:nvPr/>
        </p:nvPicPr>
        <p:blipFill rotWithShape="1">
          <a:blip r:embed="rId2">
            <a:extLst>
              <a:ext uri="{28A0092B-C50C-407E-A947-70E740481C1C}">
                <a14:useLocalDpi xmlns:a14="http://schemas.microsoft.com/office/drawing/2010/main" val="0"/>
              </a:ext>
            </a:extLst>
          </a:blip>
          <a:srcRect r="29454" b="3794"/>
          <a:stretch/>
        </p:blipFill>
        <p:spPr bwMode="auto">
          <a:xfrm>
            <a:off x="482321" y="3247151"/>
            <a:ext cx="4614203" cy="3217623"/>
          </a:xfrm>
          <a:prstGeom prst="rect">
            <a:avLst/>
          </a:prstGeom>
          <a:noFill/>
          <a:ln>
            <a:noFill/>
          </a:ln>
          <a:extLst>
            <a:ext uri="{53640926-AAD7-44d8-BBD7-CCE9431645EC}">
              <a14:shadowObscured xmlns:a14="http://schemas.microsoft.com/office/drawing/2010/main"/>
            </a:ext>
            <a:ext uri="{FAA26D3D-D897-4be2-8F04-BA451C77F1D7}">
              <ma14:placeholderFlag xmlns:ma14="http://schemas.microsoft.com/office/mac/drawingml/2011/main"/>
            </a:ext>
          </a:extLst>
        </p:spPr>
      </p:pic>
      <p:pic>
        <p:nvPicPr>
          <p:cNvPr id="6" name="Image 5"/>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69839" y="3681177"/>
            <a:ext cx="3295859" cy="2748826"/>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9621692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3010" y="889923"/>
            <a:ext cx="8065443" cy="5377518"/>
          </a:xfrm>
        </p:spPr>
        <p:txBody>
          <a:bodyPr>
            <a:normAutofit/>
          </a:bodyPr>
          <a:lstStyle/>
          <a:p>
            <a:pPr algn="just"/>
            <a:endParaRPr lang="fr-FR" dirty="0"/>
          </a:p>
          <a:p>
            <a:pPr algn="just"/>
            <a:endParaRPr lang="fr-FR" dirty="0" smtClean="0"/>
          </a:p>
          <a:p>
            <a:pPr algn="just"/>
            <a:r>
              <a:rPr lang="fr-FR" dirty="0" smtClean="0"/>
              <a:t>Théorie de </a:t>
            </a:r>
            <a:r>
              <a:rPr lang="fr-FR" dirty="0" err="1" smtClean="0"/>
              <a:t>big</a:t>
            </a:r>
            <a:r>
              <a:rPr lang="fr-FR" dirty="0" smtClean="0"/>
              <a:t> bang : l’univers apparaît il y a 15 milliards d’années</a:t>
            </a:r>
          </a:p>
          <a:p>
            <a:pPr marL="68580" indent="0" algn="just">
              <a:buNone/>
            </a:pPr>
            <a:endParaRPr lang="fr-FR" dirty="0"/>
          </a:p>
          <a:p>
            <a:pPr algn="just"/>
            <a:r>
              <a:rPr lang="fr-FR" dirty="0"/>
              <a:t>Seuls gaz présents dans l’univers: He et H</a:t>
            </a:r>
            <a:r>
              <a:rPr lang="fr-FR" baseline="-25000" dirty="0"/>
              <a:t>2</a:t>
            </a:r>
            <a:endParaRPr lang="fr-FR" dirty="0"/>
          </a:p>
          <a:p>
            <a:pPr marL="68580" indent="0" algn="just">
              <a:buNone/>
            </a:pPr>
            <a:endParaRPr lang="fr-FR" dirty="0" smtClean="0"/>
          </a:p>
          <a:p>
            <a:pPr algn="just"/>
            <a:r>
              <a:rPr lang="fr-FR" dirty="0" smtClean="0"/>
              <a:t>La terre et les autres planètes du système solaire apparaissent il y a 4,6 milliards d’années à partir d’une nébuleuse solaire.</a:t>
            </a:r>
          </a:p>
          <a:p>
            <a:pPr marL="68580" indent="0" algn="just">
              <a:buNone/>
            </a:pPr>
            <a:endParaRPr lang="fr-FR" baseline="-25000" dirty="0"/>
          </a:p>
        </p:txBody>
      </p:sp>
      <p:sp>
        <p:nvSpPr>
          <p:cNvPr id="4" name="ZoneTexte 3"/>
          <p:cNvSpPr txBox="1"/>
          <p:nvPr/>
        </p:nvSpPr>
        <p:spPr>
          <a:xfrm>
            <a:off x="4834015" y="-13656"/>
            <a:ext cx="3165944" cy="646331"/>
          </a:xfrm>
          <a:prstGeom prst="rect">
            <a:avLst/>
          </a:prstGeom>
          <a:noFill/>
        </p:spPr>
        <p:txBody>
          <a:bodyPr wrap="square" rtlCol="0">
            <a:spAutoFit/>
          </a:bodyPr>
          <a:lstStyle/>
          <a:p>
            <a:r>
              <a:rPr lang="fr-FR" dirty="0" smtClean="0"/>
              <a:t>1. l’histoire de la terre et de son atmosphère</a:t>
            </a:r>
            <a:endParaRPr lang="fr-FR" dirty="0"/>
          </a:p>
        </p:txBody>
      </p:sp>
    </p:spTree>
    <p:extLst>
      <p:ext uri="{BB962C8B-B14F-4D97-AF65-F5344CB8AC3E}">
        <p14:creationId xmlns:p14="http://schemas.microsoft.com/office/powerpoint/2010/main" val="356882280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2321" y="353649"/>
            <a:ext cx="8183377" cy="6172804"/>
          </a:xfrm>
        </p:spPr>
        <p:txBody>
          <a:bodyPr/>
          <a:lstStyle/>
          <a:p>
            <a:pPr marL="68580" indent="0" algn="just">
              <a:buNone/>
            </a:pPr>
            <a:r>
              <a:rPr lang="fr-FR" dirty="0" smtClean="0"/>
              <a:t>Ces transformations sont :</a:t>
            </a:r>
          </a:p>
          <a:p>
            <a:pPr marL="68580" indent="0" algn="just">
              <a:buNone/>
            </a:pPr>
            <a:endParaRPr lang="fr-FR" sz="1800" dirty="0"/>
          </a:p>
          <a:p>
            <a:pPr algn="just"/>
            <a:r>
              <a:rPr lang="fr-FR" dirty="0" smtClean="0"/>
              <a:t>Modification de la colonne vertébrale </a:t>
            </a:r>
          </a:p>
          <a:p>
            <a:pPr marL="68580" indent="0" algn="just">
              <a:buNone/>
            </a:pPr>
            <a:endParaRPr lang="fr-FR" sz="1800" dirty="0" smtClean="0"/>
          </a:p>
          <a:p>
            <a:pPr algn="just"/>
            <a:r>
              <a:rPr lang="fr-FR" dirty="0" smtClean="0"/>
              <a:t>Réduction de la longueur des membres antérieurs par rapport aux membres postérieurs</a:t>
            </a:r>
          </a:p>
          <a:p>
            <a:pPr marL="68580" indent="0" algn="just">
              <a:buNone/>
            </a:pPr>
            <a:endParaRPr lang="fr-FR" sz="1800" dirty="0" smtClean="0"/>
          </a:p>
          <a:p>
            <a:pPr algn="just"/>
            <a:r>
              <a:rPr lang="fr-FR" dirty="0" smtClean="0"/>
              <a:t>Un raccourcissement et un élargissement du bassin</a:t>
            </a:r>
          </a:p>
          <a:p>
            <a:pPr marL="68580" indent="0" algn="just">
              <a:buNone/>
            </a:pPr>
            <a:endParaRPr lang="fr-FR" sz="1800" dirty="0" smtClean="0"/>
          </a:p>
          <a:p>
            <a:pPr algn="just"/>
            <a:r>
              <a:rPr lang="fr-FR" dirty="0" smtClean="0"/>
              <a:t>Un déplacement de l’axe d’articulation du fémur</a:t>
            </a:r>
          </a:p>
          <a:p>
            <a:pPr algn="just"/>
            <a:endParaRPr lang="fr-FR" sz="2000" dirty="0"/>
          </a:p>
          <a:p>
            <a:pPr algn="just"/>
            <a:r>
              <a:rPr lang="fr-FR" dirty="0" smtClean="0"/>
              <a:t>Un déplacement vers l’avant du trou occipital</a:t>
            </a:r>
          </a:p>
          <a:p>
            <a:pPr marL="68580" indent="0" algn="just">
              <a:buNone/>
            </a:pPr>
            <a:endParaRPr lang="fr-FR" sz="1800" dirty="0"/>
          </a:p>
          <a:p>
            <a:pPr algn="just"/>
            <a:r>
              <a:rPr lang="fr-FR" dirty="0" smtClean="0"/>
              <a:t>Une modification des pieds et opposition du gros orteil</a:t>
            </a:r>
            <a:endParaRPr lang="fr-FR" dirty="0"/>
          </a:p>
        </p:txBody>
      </p:sp>
      <p:sp>
        <p:nvSpPr>
          <p:cNvPr id="4" name="ZoneTexte 3"/>
          <p:cNvSpPr txBox="1"/>
          <p:nvPr/>
        </p:nvSpPr>
        <p:spPr>
          <a:xfrm>
            <a:off x="4561955" y="0"/>
            <a:ext cx="4453429" cy="646331"/>
          </a:xfrm>
          <a:prstGeom prst="rect">
            <a:avLst/>
          </a:prstGeom>
          <a:noFill/>
        </p:spPr>
        <p:txBody>
          <a:bodyPr wrap="square" rtlCol="0">
            <a:spAutoFit/>
          </a:bodyPr>
          <a:lstStyle/>
          <a:p>
            <a:r>
              <a:rPr lang="fr-FR" dirty="0" smtClean="0"/>
              <a:t>1.Hommes – Singes :Si différents </a:t>
            </a:r>
          </a:p>
          <a:p>
            <a:r>
              <a:rPr lang="fr-FR" dirty="0" smtClean="0"/>
              <a:t>et pourtant si </a:t>
            </a:r>
            <a:r>
              <a:rPr lang="fr-FR" dirty="0" smtClean="0"/>
              <a:t>proches</a:t>
            </a:r>
            <a:endParaRPr lang="fr-FR" dirty="0"/>
          </a:p>
        </p:txBody>
      </p:sp>
    </p:spTree>
    <p:extLst>
      <p:ext uri="{BB962C8B-B14F-4D97-AF65-F5344CB8AC3E}">
        <p14:creationId xmlns:p14="http://schemas.microsoft.com/office/powerpoint/2010/main" val="7662400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2321" y="353649"/>
            <a:ext cx="8183377" cy="6172804"/>
          </a:xfrm>
        </p:spPr>
        <p:txBody>
          <a:bodyPr/>
          <a:lstStyle/>
          <a:p>
            <a:pPr marL="68580" indent="0">
              <a:buNone/>
            </a:pPr>
            <a:endParaRPr lang="fr-FR" dirty="0"/>
          </a:p>
        </p:txBody>
      </p:sp>
      <p:sp>
        <p:nvSpPr>
          <p:cNvPr id="4" name="ZoneTexte 3"/>
          <p:cNvSpPr txBox="1"/>
          <p:nvPr/>
        </p:nvSpPr>
        <p:spPr>
          <a:xfrm>
            <a:off x="4561955" y="0"/>
            <a:ext cx="4453429" cy="646331"/>
          </a:xfrm>
          <a:prstGeom prst="rect">
            <a:avLst/>
          </a:prstGeom>
          <a:noFill/>
        </p:spPr>
        <p:txBody>
          <a:bodyPr wrap="square" rtlCol="0">
            <a:spAutoFit/>
          </a:bodyPr>
          <a:lstStyle/>
          <a:p>
            <a:r>
              <a:rPr lang="fr-FR" dirty="0" smtClean="0"/>
              <a:t>1.Hommes – Singes :Si différents </a:t>
            </a:r>
          </a:p>
          <a:p>
            <a:r>
              <a:rPr lang="fr-FR" dirty="0" smtClean="0"/>
              <a:t>et pourtant si </a:t>
            </a:r>
            <a:r>
              <a:rPr lang="fr-FR" dirty="0" smtClean="0"/>
              <a:t>proches</a:t>
            </a:r>
            <a:endParaRPr lang="fr-FR" dirty="0"/>
          </a:p>
        </p:txBody>
      </p:sp>
      <p:pic>
        <p:nvPicPr>
          <p:cNvPr id="5" name="Image 4"/>
          <p:cNvPicPr/>
          <p:nvPr/>
        </p:nvPicPr>
        <p:blipFill>
          <a:blip r:embed="rId2">
            <a:extLst>
              <a:ext uri="{28A0092B-C50C-407E-A947-70E740481C1C}">
                <a14:useLocalDpi xmlns:a14="http://schemas.microsoft.com/office/drawing/2010/main" val="0"/>
              </a:ext>
            </a:extLst>
          </a:blip>
          <a:srcRect/>
          <a:stretch>
            <a:fillRect/>
          </a:stretch>
        </p:blipFill>
        <p:spPr bwMode="auto">
          <a:xfrm>
            <a:off x="482321" y="935681"/>
            <a:ext cx="8183377" cy="4803096"/>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766240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561955" y="0"/>
            <a:ext cx="4453429" cy="646331"/>
          </a:xfrm>
          <a:prstGeom prst="rect">
            <a:avLst/>
          </a:prstGeom>
          <a:noFill/>
        </p:spPr>
        <p:txBody>
          <a:bodyPr wrap="square" rtlCol="0">
            <a:spAutoFit/>
          </a:bodyPr>
          <a:lstStyle/>
          <a:p>
            <a:r>
              <a:rPr lang="fr-FR" dirty="0"/>
              <a:t>2</a:t>
            </a:r>
            <a:r>
              <a:rPr lang="fr-FR" dirty="0" smtClean="0"/>
              <a:t>. La lignée humaine </a:t>
            </a:r>
          </a:p>
          <a:p>
            <a:r>
              <a:rPr lang="fr-FR" dirty="0"/>
              <a:t>	</a:t>
            </a:r>
            <a:r>
              <a:rPr lang="fr-FR" dirty="0" smtClean="0"/>
              <a:t>	et son origine</a:t>
            </a:r>
            <a:endParaRPr lang="fr-FR" dirty="0"/>
          </a:p>
        </p:txBody>
      </p:sp>
      <p:sp>
        <p:nvSpPr>
          <p:cNvPr id="5" name="Rectangle 4"/>
          <p:cNvSpPr/>
          <p:nvPr/>
        </p:nvSpPr>
        <p:spPr>
          <a:xfrm>
            <a:off x="470266" y="947787"/>
            <a:ext cx="8183377" cy="2308324"/>
          </a:xfrm>
          <a:prstGeom prst="rect">
            <a:avLst/>
          </a:prstGeom>
        </p:spPr>
        <p:txBody>
          <a:bodyPr wrap="square">
            <a:spAutoFit/>
          </a:bodyPr>
          <a:lstStyle/>
          <a:p>
            <a:r>
              <a:rPr lang="fr-FR" dirty="0"/>
              <a:t>R</a:t>
            </a:r>
            <a:r>
              <a:rPr lang="fr-FR" dirty="0" smtClean="0"/>
              <a:t>éalise </a:t>
            </a:r>
            <a:r>
              <a:rPr lang="fr-FR" dirty="0"/>
              <a:t>un tableau </a:t>
            </a:r>
            <a:r>
              <a:rPr lang="fr-FR" dirty="0" smtClean="0"/>
              <a:t>contenant </a:t>
            </a:r>
            <a:r>
              <a:rPr lang="fr-FR" dirty="0"/>
              <a:t>les informations suivantes  </a:t>
            </a:r>
            <a:r>
              <a:rPr lang="fr-FR" dirty="0" smtClean="0"/>
              <a:t>:</a:t>
            </a:r>
            <a:endParaRPr lang="fr-FR" dirty="0"/>
          </a:p>
          <a:p>
            <a:pPr marL="285750" lvl="0" indent="-285750">
              <a:buFont typeface="Wingdings" charset="2"/>
              <a:buChar char="Ø"/>
            </a:pPr>
            <a:r>
              <a:rPr lang="fr-FR" dirty="0" smtClean="0"/>
              <a:t>le </a:t>
            </a:r>
            <a:r>
              <a:rPr lang="fr-FR" dirty="0"/>
              <a:t>nom de </a:t>
            </a:r>
            <a:r>
              <a:rPr lang="fr-FR" dirty="0" smtClean="0"/>
              <a:t>l’espèce;</a:t>
            </a:r>
            <a:endParaRPr lang="fr-FR" dirty="0"/>
          </a:p>
          <a:p>
            <a:pPr marL="285750" lvl="0" indent="-285750">
              <a:buFont typeface="Wingdings" charset="2"/>
              <a:buChar char="Ø"/>
            </a:pPr>
            <a:r>
              <a:rPr lang="fr-FR" dirty="0" smtClean="0"/>
              <a:t>les </a:t>
            </a:r>
            <a:r>
              <a:rPr lang="fr-FR" dirty="0"/>
              <a:t>régions occupées </a:t>
            </a:r>
            <a:r>
              <a:rPr lang="fr-FR" dirty="0" smtClean="0"/>
              <a:t>;</a:t>
            </a:r>
            <a:endParaRPr lang="fr-FR" dirty="0"/>
          </a:p>
          <a:p>
            <a:pPr marL="285750" lvl="0" indent="-285750">
              <a:buFont typeface="Wingdings" charset="2"/>
              <a:buChar char="Ø"/>
            </a:pPr>
            <a:r>
              <a:rPr lang="fr-FR" dirty="0" smtClean="0"/>
              <a:t>les </a:t>
            </a:r>
            <a:r>
              <a:rPr lang="fr-FR" dirty="0"/>
              <a:t>caractéristiques physiques (taille, apparence, différences entre les sexes, poids, capacité crânienne, stature et autres) </a:t>
            </a:r>
            <a:r>
              <a:rPr lang="fr-FR" dirty="0" smtClean="0"/>
              <a:t>;</a:t>
            </a:r>
            <a:endParaRPr lang="fr-FR" dirty="0"/>
          </a:p>
          <a:p>
            <a:pPr marL="285750" lvl="0" indent="-285750">
              <a:buFont typeface="Wingdings" charset="2"/>
              <a:buChar char="Ø"/>
            </a:pPr>
            <a:r>
              <a:rPr lang="fr-FR" dirty="0"/>
              <a:t>l’époque (l’âge) </a:t>
            </a:r>
            <a:r>
              <a:rPr lang="fr-FR" dirty="0" smtClean="0"/>
              <a:t>;</a:t>
            </a:r>
          </a:p>
          <a:p>
            <a:pPr marL="285750" lvl="0" indent="-285750">
              <a:buFont typeface="Wingdings" charset="2"/>
              <a:buChar char="Ø"/>
            </a:pPr>
            <a:r>
              <a:rPr lang="fr-FR" dirty="0" smtClean="0"/>
              <a:t>les </a:t>
            </a:r>
            <a:r>
              <a:rPr lang="fr-FR" dirty="0"/>
              <a:t>outils, les caractéristiques particulières </a:t>
            </a:r>
            <a:r>
              <a:rPr lang="fr-FR" dirty="0" smtClean="0"/>
              <a:t>;</a:t>
            </a:r>
            <a:endParaRPr lang="fr-FR" dirty="0"/>
          </a:p>
          <a:p>
            <a:pPr marL="285750" lvl="0" indent="-285750">
              <a:buFont typeface="Wingdings" charset="2"/>
              <a:buChar char="Ø"/>
            </a:pPr>
            <a:r>
              <a:rPr lang="fr-FR" dirty="0"/>
              <a:t>la vie sociale (mode de vie et de relation)</a:t>
            </a:r>
            <a:r>
              <a:rPr lang="fr-FR" dirty="0" smtClean="0"/>
              <a:t>.</a:t>
            </a:r>
            <a:endParaRPr lang="fr-FR" dirty="0"/>
          </a:p>
        </p:txBody>
      </p:sp>
      <p:sp>
        <p:nvSpPr>
          <p:cNvPr id="7" name="ZoneTexte 6"/>
          <p:cNvSpPr txBox="1"/>
          <p:nvPr/>
        </p:nvSpPr>
        <p:spPr>
          <a:xfrm>
            <a:off x="466246" y="461665"/>
            <a:ext cx="4485585" cy="461665"/>
          </a:xfrm>
          <a:prstGeom prst="rect">
            <a:avLst/>
          </a:prstGeom>
          <a:noFill/>
        </p:spPr>
        <p:txBody>
          <a:bodyPr wrap="square" rtlCol="0">
            <a:spAutoFit/>
          </a:bodyPr>
          <a:lstStyle/>
          <a:p>
            <a:r>
              <a:rPr lang="fr-FR" sz="2400" dirty="0" smtClean="0">
                <a:solidFill>
                  <a:schemeClr val="accent1">
                    <a:lumMod val="50000"/>
                  </a:schemeClr>
                </a:solidFill>
                <a:sym typeface="Wingdings"/>
              </a:rPr>
              <a:t> TRAVAIL 2 (13  personnes)</a:t>
            </a:r>
            <a:endParaRPr lang="fr-FR" sz="2400" dirty="0">
              <a:solidFill>
                <a:schemeClr val="accent1">
                  <a:lumMod val="50000"/>
                </a:schemeClr>
              </a:solidFill>
            </a:endParaRPr>
          </a:p>
        </p:txBody>
      </p:sp>
      <p:graphicFrame>
        <p:nvGraphicFramePr>
          <p:cNvPr id="8" name="Tableau 7"/>
          <p:cNvGraphicFramePr>
            <a:graphicFrameLocks noGrp="1"/>
          </p:cNvGraphicFramePr>
          <p:nvPr>
            <p:extLst>
              <p:ext uri="{D42A27DB-BD31-4B8C-83A1-F6EECF244321}">
                <p14:modId xmlns:p14="http://schemas.microsoft.com/office/powerpoint/2010/main" val="29015655"/>
              </p:ext>
            </p:extLst>
          </p:nvPr>
        </p:nvGraphicFramePr>
        <p:xfrm>
          <a:off x="377014" y="3324977"/>
          <a:ext cx="8411920" cy="3672840"/>
        </p:xfrm>
        <a:graphic>
          <a:graphicData uri="http://schemas.openxmlformats.org/drawingml/2006/table">
            <a:tbl>
              <a:tblPr firstRow="1" bandRow="1">
                <a:tableStyleId>{3C2FFA5D-87B4-456A-9821-1D502468CF0F}</a:tableStyleId>
              </a:tblPr>
              <a:tblGrid>
                <a:gridCol w="4074581"/>
                <a:gridCol w="2138752"/>
                <a:gridCol w="2198587"/>
              </a:tblGrid>
              <a:tr h="370840">
                <a:tc>
                  <a:txBody>
                    <a:bodyPr/>
                    <a:lstStyle/>
                    <a:p>
                      <a:pPr algn="ctr"/>
                      <a:r>
                        <a:rPr lang="fr-FR" dirty="0" smtClean="0"/>
                        <a:t>Type d’hominidé</a:t>
                      </a:r>
                      <a:endParaRPr lang="fr-FR" dirty="0"/>
                    </a:p>
                  </a:txBody>
                  <a:tcPr/>
                </a:tc>
                <a:tc>
                  <a:txBody>
                    <a:bodyPr/>
                    <a:lstStyle/>
                    <a:p>
                      <a:pPr algn="ctr"/>
                      <a:r>
                        <a:rPr lang="fr-FR" dirty="0" smtClean="0"/>
                        <a:t>6B</a:t>
                      </a:r>
                      <a:endParaRPr lang="fr-FR" dirty="0"/>
                    </a:p>
                  </a:txBody>
                  <a:tcPr/>
                </a:tc>
                <a:tc>
                  <a:txBody>
                    <a:bodyPr/>
                    <a:lstStyle/>
                    <a:p>
                      <a:pPr algn="ctr"/>
                      <a:r>
                        <a:rPr lang="fr-FR" dirty="0" smtClean="0"/>
                        <a:t>6E</a:t>
                      </a:r>
                      <a:endParaRPr lang="fr-F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Australopithèque </a:t>
                      </a:r>
                      <a:r>
                        <a:rPr lang="fr-FR" dirty="0" err="1" smtClean="0"/>
                        <a:t>ramidus</a:t>
                      </a:r>
                      <a:r>
                        <a:rPr lang="fr-FR" dirty="0" smtClean="0"/>
                        <a:t>, </a:t>
                      </a:r>
                      <a:r>
                        <a:rPr lang="fr-FR" dirty="0" err="1" smtClean="0"/>
                        <a:t>afarensis</a:t>
                      </a:r>
                      <a:r>
                        <a:rPr lang="fr-FR" dirty="0" smtClean="0"/>
                        <a:t> et africanus                (3)</a:t>
                      </a:r>
                    </a:p>
                  </a:txBody>
                  <a:tcPr/>
                </a:tc>
                <a:tc>
                  <a:txBody>
                    <a:bodyPr/>
                    <a:lstStyle/>
                    <a:p>
                      <a:pPr algn="ctr"/>
                      <a:r>
                        <a:rPr lang="fr-FR" dirty="0" smtClean="0"/>
                        <a:t>Chloé,</a:t>
                      </a:r>
                      <a:r>
                        <a:rPr lang="fr-FR" baseline="0" dirty="0" smtClean="0"/>
                        <a:t> Noémie et Déborah</a:t>
                      </a:r>
                      <a:endParaRPr lang="fr-FR" dirty="0"/>
                    </a:p>
                  </a:txBody>
                  <a:tcPr/>
                </a:tc>
                <a:tc>
                  <a:txBody>
                    <a:bodyPr/>
                    <a:lstStyle/>
                    <a:p>
                      <a:pPr algn="ctr"/>
                      <a:endParaRPr lang="fr-FR" dirty="0"/>
                    </a:p>
                  </a:txBody>
                  <a:tcPr/>
                </a:tc>
              </a:tr>
              <a:tr h="370840">
                <a:tc>
                  <a:txBody>
                    <a:bodyPr/>
                    <a:lstStyle/>
                    <a:p>
                      <a:pPr algn="l"/>
                      <a:r>
                        <a:rPr lang="fr-FR" dirty="0" smtClean="0"/>
                        <a:t>Homo </a:t>
                      </a:r>
                      <a:r>
                        <a:rPr lang="fr-FR" dirty="0" err="1" smtClean="0"/>
                        <a:t>ergaster</a:t>
                      </a:r>
                      <a:r>
                        <a:rPr lang="fr-FR" dirty="0" smtClean="0"/>
                        <a:t>                          </a:t>
                      </a:r>
                      <a:endParaRPr lang="fr-FR" dirty="0"/>
                    </a:p>
                  </a:txBody>
                  <a:tcPr/>
                </a:tc>
                <a:tc>
                  <a:txBody>
                    <a:bodyPr/>
                    <a:lstStyle/>
                    <a:p>
                      <a:pPr algn="ctr"/>
                      <a:r>
                        <a:rPr lang="fr-FR" dirty="0" smtClean="0"/>
                        <a:t>Jennifer et Thomas</a:t>
                      </a:r>
                      <a:endParaRPr lang="fr-FR" dirty="0"/>
                    </a:p>
                  </a:txBody>
                  <a:tcPr/>
                </a:tc>
                <a:tc>
                  <a:txBody>
                    <a:bodyPr/>
                    <a:lstStyle/>
                    <a:p>
                      <a:pPr algn="ctr"/>
                      <a:endParaRPr lang="fr-FR" dirty="0"/>
                    </a:p>
                  </a:txBody>
                  <a:tcPr/>
                </a:tc>
              </a:tr>
              <a:tr h="370840">
                <a:tc>
                  <a:txBody>
                    <a:bodyPr/>
                    <a:lstStyle/>
                    <a:p>
                      <a:pPr algn="l"/>
                      <a:r>
                        <a:rPr lang="fr-FR" dirty="0" smtClean="0"/>
                        <a:t>Homo habilis</a:t>
                      </a:r>
                      <a:endParaRPr lang="fr-FR" dirty="0"/>
                    </a:p>
                  </a:txBody>
                  <a:tcPr/>
                </a:tc>
                <a:tc>
                  <a:txBody>
                    <a:bodyPr/>
                    <a:lstStyle/>
                    <a:p>
                      <a:pPr algn="ctr"/>
                      <a:r>
                        <a:rPr lang="fr-FR" dirty="0" smtClean="0"/>
                        <a:t>Gauthier et Louis</a:t>
                      </a:r>
                      <a:endParaRPr lang="fr-FR" dirty="0"/>
                    </a:p>
                  </a:txBody>
                  <a:tcPr/>
                </a:tc>
                <a:tc>
                  <a:txBody>
                    <a:bodyPr/>
                    <a:lstStyle/>
                    <a:p>
                      <a:pPr algn="ctr"/>
                      <a:endParaRPr lang="fr-FR" dirty="0"/>
                    </a:p>
                  </a:txBody>
                  <a:tcPr/>
                </a:tc>
              </a:tr>
              <a:tr h="370840">
                <a:tc>
                  <a:txBody>
                    <a:bodyPr/>
                    <a:lstStyle/>
                    <a:p>
                      <a:pPr algn="l"/>
                      <a:r>
                        <a:rPr lang="fr-FR" dirty="0" smtClean="0"/>
                        <a:t>Homo erectus</a:t>
                      </a:r>
                      <a:endParaRPr lang="fr-FR" dirty="0"/>
                    </a:p>
                  </a:txBody>
                  <a:tcPr/>
                </a:tc>
                <a:tc>
                  <a:txBody>
                    <a:bodyPr/>
                    <a:lstStyle/>
                    <a:p>
                      <a:pPr algn="ctr"/>
                      <a:r>
                        <a:rPr lang="fr-FR" dirty="0" err="1" smtClean="0"/>
                        <a:t>Emel</a:t>
                      </a:r>
                      <a:r>
                        <a:rPr lang="fr-FR" dirty="0" smtClean="0"/>
                        <a:t> et </a:t>
                      </a:r>
                      <a:r>
                        <a:rPr lang="fr-FR" dirty="0" err="1" smtClean="0"/>
                        <a:t>MArine</a:t>
                      </a:r>
                      <a:endParaRPr lang="fr-FR" dirty="0"/>
                    </a:p>
                  </a:txBody>
                  <a:tcPr/>
                </a:tc>
                <a:tc>
                  <a:txBody>
                    <a:bodyPr/>
                    <a:lstStyle/>
                    <a:p>
                      <a:pPr algn="ctr"/>
                      <a:endParaRPr lang="fr-FR" dirty="0"/>
                    </a:p>
                  </a:txBody>
                  <a:tcPr/>
                </a:tc>
              </a:tr>
              <a:tr h="370840">
                <a:tc>
                  <a:txBody>
                    <a:bodyPr/>
                    <a:lstStyle/>
                    <a:p>
                      <a:pPr algn="l"/>
                      <a:r>
                        <a:rPr lang="fr-FR" dirty="0" smtClean="0"/>
                        <a:t>Homo </a:t>
                      </a:r>
                      <a:r>
                        <a:rPr lang="fr-FR" dirty="0" err="1" smtClean="0"/>
                        <a:t>neanderthalisis</a:t>
                      </a:r>
                      <a:endParaRPr lang="fr-FR" dirty="0"/>
                    </a:p>
                  </a:txBody>
                  <a:tcPr/>
                </a:tc>
                <a:tc>
                  <a:txBody>
                    <a:bodyPr/>
                    <a:lstStyle/>
                    <a:p>
                      <a:pPr algn="ctr"/>
                      <a:r>
                        <a:rPr lang="fr-FR" dirty="0" smtClean="0"/>
                        <a:t>Antoine et </a:t>
                      </a:r>
                      <a:r>
                        <a:rPr lang="fr-FR" dirty="0" err="1" smtClean="0"/>
                        <a:t>Sebastien</a:t>
                      </a:r>
                      <a:endParaRPr lang="fr-FR" dirty="0"/>
                    </a:p>
                  </a:txBody>
                  <a:tcPr/>
                </a:tc>
                <a:tc>
                  <a:txBody>
                    <a:bodyPr/>
                    <a:lstStyle/>
                    <a:p>
                      <a:pPr algn="ctr"/>
                      <a:endParaRPr lang="fr-FR" dirty="0"/>
                    </a:p>
                  </a:txBody>
                  <a:tcPr/>
                </a:tc>
              </a:tr>
              <a:tr h="370840">
                <a:tc>
                  <a:txBody>
                    <a:bodyPr/>
                    <a:lstStyle/>
                    <a:p>
                      <a:pPr algn="l"/>
                      <a:r>
                        <a:rPr lang="fr-FR" dirty="0" smtClean="0"/>
                        <a:t>Homo sapiens</a:t>
                      </a:r>
                      <a:endParaRPr lang="fr-FR" dirty="0"/>
                    </a:p>
                  </a:txBody>
                  <a:tcPr/>
                </a:tc>
                <a:tc>
                  <a:txBody>
                    <a:bodyPr/>
                    <a:lstStyle/>
                    <a:p>
                      <a:pPr algn="ctr"/>
                      <a:r>
                        <a:rPr lang="fr-FR" dirty="0" smtClean="0"/>
                        <a:t>Eléonore</a:t>
                      </a:r>
                      <a:r>
                        <a:rPr lang="fr-FR" baseline="0" dirty="0" smtClean="0"/>
                        <a:t> et Mandy</a:t>
                      </a:r>
                      <a:endParaRPr lang="fr-FR" dirty="0"/>
                    </a:p>
                  </a:txBody>
                  <a:tcPr/>
                </a:tc>
                <a:tc>
                  <a:txBody>
                    <a:bodyPr/>
                    <a:lstStyle/>
                    <a:p>
                      <a:pPr algn="ctr"/>
                      <a:endParaRPr lang="fr-FR" dirty="0"/>
                    </a:p>
                  </a:txBody>
                  <a:tcPr/>
                </a:tc>
              </a:tr>
            </a:tbl>
          </a:graphicData>
        </a:graphic>
      </p:graphicFrame>
    </p:spTree>
    <p:extLst>
      <p:ext uri="{BB962C8B-B14F-4D97-AF65-F5344CB8AC3E}">
        <p14:creationId xmlns:p14="http://schemas.microsoft.com/office/powerpoint/2010/main" val="35414684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561955" y="0"/>
            <a:ext cx="4453429" cy="646331"/>
          </a:xfrm>
          <a:prstGeom prst="rect">
            <a:avLst/>
          </a:prstGeom>
          <a:noFill/>
        </p:spPr>
        <p:txBody>
          <a:bodyPr wrap="square" rtlCol="0">
            <a:spAutoFit/>
          </a:bodyPr>
          <a:lstStyle/>
          <a:p>
            <a:r>
              <a:rPr lang="fr-FR" dirty="0"/>
              <a:t>2</a:t>
            </a:r>
            <a:r>
              <a:rPr lang="fr-FR" dirty="0" smtClean="0"/>
              <a:t>. La lignée humaine </a:t>
            </a:r>
          </a:p>
          <a:p>
            <a:r>
              <a:rPr lang="fr-FR" dirty="0"/>
              <a:t>	</a:t>
            </a:r>
            <a:r>
              <a:rPr lang="fr-FR" dirty="0" smtClean="0"/>
              <a:t>	et son origine</a:t>
            </a:r>
            <a:endParaRPr lang="fr-FR" dirty="0"/>
          </a:p>
        </p:txBody>
      </p:sp>
      <p:sp>
        <p:nvSpPr>
          <p:cNvPr id="5" name="Rectangle 4"/>
          <p:cNvSpPr/>
          <p:nvPr/>
        </p:nvSpPr>
        <p:spPr>
          <a:xfrm>
            <a:off x="482321" y="646331"/>
            <a:ext cx="8183377" cy="3139321"/>
          </a:xfrm>
          <a:prstGeom prst="rect">
            <a:avLst/>
          </a:prstGeom>
        </p:spPr>
        <p:txBody>
          <a:bodyPr wrap="square">
            <a:spAutoFit/>
          </a:bodyPr>
          <a:lstStyle/>
          <a:p>
            <a:r>
              <a:rPr lang="fr-FR" dirty="0"/>
              <a:t> </a:t>
            </a:r>
          </a:p>
          <a:p>
            <a:r>
              <a:rPr lang="fr-FR" dirty="0" smtClean="0"/>
              <a:t>Retrouve </a:t>
            </a:r>
            <a:r>
              <a:rPr lang="fr-FR" dirty="0"/>
              <a:t>les informations suivantes pour compléter </a:t>
            </a:r>
            <a:r>
              <a:rPr lang="fr-FR" dirty="0" smtClean="0"/>
              <a:t>ta</a:t>
            </a:r>
            <a:r>
              <a:rPr lang="fr-FR" dirty="0" smtClean="0"/>
              <a:t> </a:t>
            </a:r>
            <a:r>
              <a:rPr lang="fr-FR" dirty="0"/>
              <a:t>recherche :</a:t>
            </a:r>
          </a:p>
          <a:p>
            <a:pPr lvl="0"/>
            <a:r>
              <a:rPr lang="fr-FR" dirty="0" smtClean="0"/>
              <a:t>1.Quel </a:t>
            </a:r>
            <a:r>
              <a:rPr lang="fr-FR" dirty="0"/>
              <a:t>est le nom de notre plus vieil ancêtre ?  </a:t>
            </a:r>
            <a:endParaRPr lang="fr-FR" dirty="0" smtClean="0"/>
          </a:p>
          <a:p>
            <a:pPr lvl="0"/>
            <a:r>
              <a:rPr lang="fr-FR" dirty="0"/>
              <a:t>	</a:t>
            </a:r>
            <a:r>
              <a:rPr lang="fr-FR" dirty="0" smtClean="0"/>
              <a:t>De </a:t>
            </a:r>
            <a:r>
              <a:rPr lang="fr-FR" dirty="0"/>
              <a:t>quand date-t-il ?  </a:t>
            </a:r>
            <a:endParaRPr lang="fr-FR" dirty="0" smtClean="0"/>
          </a:p>
          <a:p>
            <a:pPr lvl="0"/>
            <a:r>
              <a:rPr lang="fr-FR" dirty="0"/>
              <a:t>	</a:t>
            </a:r>
            <a:r>
              <a:rPr lang="fr-FR" dirty="0" smtClean="0"/>
              <a:t>Où </a:t>
            </a:r>
            <a:r>
              <a:rPr lang="fr-FR" dirty="0"/>
              <a:t>a-t-on retrouvé sa trace ?</a:t>
            </a:r>
          </a:p>
          <a:p>
            <a:pPr lvl="0"/>
            <a:endParaRPr lang="fr-FR" dirty="0" smtClean="0"/>
          </a:p>
          <a:p>
            <a:pPr lvl="0"/>
            <a:r>
              <a:rPr lang="fr-FR" dirty="0" smtClean="0"/>
              <a:t>2. Situe </a:t>
            </a:r>
            <a:r>
              <a:rPr lang="fr-FR" dirty="0"/>
              <a:t>Lucy, Abel et </a:t>
            </a:r>
            <a:r>
              <a:rPr lang="fr-FR" dirty="0" err="1"/>
              <a:t>Ramidus</a:t>
            </a:r>
            <a:r>
              <a:rPr lang="fr-FR" dirty="0"/>
              <a:t>, l’homme de Cro-Magnon et l’homme de </a:t>
            </a:r>
            <a:r>
              <a:rPr lang="fr-FR" dirty="0" err="1"/>
              <a:t>Néanderthal</a:t>
            </a:r>
            <a:r>
              <a:rPr lang="fr-FR" dirty="0" smtClean="0"/>
              <a:t>.</a:t>
            </a:r>
          </a:p>
          <a:p>
            <a:pPr lvl="0"/>
            <a:endParaRPr lang="fr-FR" dirty="0"/>
          </a:p>
          <a:p>
            <a:pPr lvl="0"/>
            <a:r>
              <a:rPr lang="fr-FR" dirty="0" smtClean="0"/>
              <a:t>3. Comment </a:t>
            </a:r>
            <a:r>
              <a:rPr lang="fr-FR" dirty="0"/>
              <a:t>explique-t-on la séparation entre les grands singes et les hominidés que nous sommes devenus ?</a:t>
            </a:r>
          </a:p>
        </p:txBody>
      </p:sp>
      <p:graphicFrame>
        <p:nvGraphicFramePr>
          <p:cNvPr id="6" name="Tableau 5"/>
          <p:cNvGraphicFramePr>
            <a:graphicFrameLocks noGrp="1"/>
          </p:cNvGraphicFramePr>
          <p:nvPr>
            <p:extLst>
              <p:ext uri="{D42A27DB-BD31-4B8C-83A1-F6EECF244321}">
                <p14:modId xmlns:p14="http://schemas.microsoft.com/office/powerpoint/2010/main" val="521483556"/>
              </p:ext>
            </p:extLst>
          </p:nvPr>
        </p:nvGraphicFramePr>
        <p:xfrm>
          <a:off x="1534048" y="3892681"/>
          <a:ext cx="6096000" cy="2595880"/>
        </p:xfrm>
        <a:graphic>
          <a:graphicData uri="http://schemas.openxmlformats.org/drawingml/2006/table">
            <a:tbl>
              <a:tblPr firstRow="1" bandRow="1">
                <a:tableStyleId>{3C2FFA5D-87B4-456A-9821-1D502468CF0F}</a:tableStyleId>
              </a:tblPr>
              <a:tblGrid>
                <a:gridCol w="3048000"/>
                <a:gridCol w="3048000"/>
              </a:tblGrid>
              <a:tr h="370840">
                <a:tc>
                  <a:txBody>
                    <a:bodyPr/>
                    <a:lstStyle/>
                    <a:p>
                      <a:pPr algn="ctr"/>
                      <a:r>
                        <a:rPr lang="fr-FR" dirty="0" smtClean="0"/>
                        <a:t>6B</a:t>
                      </a:r>
                      <a:endParaRPr lang="fr-FR" dirty="0"/>
                    </a:p>
                  </a:txBody>
                  <a:tcPr/>
                </a:tc>
                <a:tc>
                  <a:txBody>
                    <a:bodyPr/>
                    <a:lstStyle/>
                    <a:p>
                      <a:pPr algn="ctr"/>
                      <a:r>
                        <a:rPr lang="fr-FR" dirty="0" smtClean="0"/>
                        <a:t>6E</a:t>
                      </a:r>
                      <a:endParaRPr lang="fr-FR" dirty="0"/>
                    </a:p>
                  </a:txBody>
                  <a:tcPr/>
                </a:tc>
              </a:tr>
              <a:tr h="370840">
                <a:tc>
                  <a:txBody>
                    <a:bodyPr/>
                    <a:lstStyle/>
                    <a:p>
                      <a:pPr algn="ctr"/>
                      <a:r>
                        <a:rPr lang="fr-FR" dirty="0" smtClean="0"/>
                        <a:t>Noémie V</a:t>
                      </a:r>
                      <a:endParaRPr lang="fr-FR" dirty="0"/>
                    </a:p>
                  </a:txBody>
                  <a:tcPr/>
                </a:tc>
                <a:tc>
                  <a:txBody>
                    <a:bodyPr/>
                    <a:lstStyle/>
                    <a:p>
                      <a:pPr algn="ctr"/>
                      <a:endParaRPr lang="fr-FR"/>
                    </a:p>
                  </a:txBody>
                  <a:tcPr/>
                </a:tc>
              </a:tr>
              <a:tr h="370840">
                <a:tc>
                  <a:txBody>
                    <a:bodyPr/>
                    <a:lstStyle/>
                    <a:p>
                      <a:pPr algn="ctr"/>
                      <a:r>
                        <a:rPr lang="fr-FR" dirty="0" smtClean="0"/>
                        <a:t>Thaïs</a:t>
                      </a:r>
                      <a:endParaRPr lang="fr-FR" dirty="0"/>
                    </a:p>
                  </a:txBody>
                  <a:tcPr/>
                </a:tc>
                <a:tc>
                  <a:txBody>
                    <a:bodyPr/>
                    <a:lstStyle/>
                    <a:p>
                      <a:pPr algn="ctr"/>
                      <a:endParaRPr lang="fr-FR" dirty="0"/>
                    </a:p>
                  </a:txBody>
                  <a:tcPr/>
                </a:tc>
              </a:tr>
              <a:tr h="370840">
                <a:tc>
                  <a:txBody>
                    <a:bodyPr/>
                    <a:lstStyle/>
                    <a:p>
                      <a:pPr algn="ctr"/>
                      <a:r>
                        <a:rPr lang="fr-FR" dirty="0" smtClean="0"/>
                        <a:t>Amandine</a:t>
                      </a:r>
                      <a:endParaRPr lang="fr-FR" dirty="0"/>
                    </a:p>
                  </a:txBody>
                  <a:tcPr/>
                </a:tc>
                <a:tc>
                  <a:txBody>
                    <a:bodyPr/>
                    <a:lstStyle/>
                    <a:p>
                      <a:pPr algn="ctr"/>
                      <a:endParaRPr lang="fr-FR" dirty="0"/>
                    </a:p>
                  </a:txBody>
                  <a:tcPr/>
                </a:tc>
              </a:tr>
              <a:tr h="370840">
                <a:tc>
                  <a:txBody>
                    <a:bodyPr/>
                    <a:lstStyle/>
                    <a:p>
                      <a:pPr algn="ctr"/>
                      <a:r>
                        <a:rPr lang="fr-FR" dirty="0" smtClean="0"/>
                        <a:t>Apolline</a:t>
                      </a:r>
                      <a:endParaRPr lang="fr-FR" dirty="0"/>
                    </a:p>
                  </a:txBody>
                  <a:tcPr/>
                </a:tc>
                <a:tc>
                  <a:txBody>
                    <a:bodyPr/>
                    <a:lstStyle/>
                    <a:p>
                      <a:pPr algn="ctr"/>
                      <a:endParaRPr lang="fr-FR" dirty="0"/>
                    </a:p>
                  </a:txBody>
                  <a:tcPr/>
                </a:tc>
              </a:tr>
              <a:tr h="370840">
                <a:tc>
                  <a:txBody>
                    <a:bodyPr/>
                    <a:lstStyle/>
                    <a:p>
                      <a:pPr algn="ctr"/>
                      <a:r>
                        <a:rPr lang="fr-FR" dirty="0" smtClean="0"/>
                        <a:t>Margaux</a:t>
                      </a:r>
                      <a:endParaRPr lang="fr-FR" dirty="0"/>
                    </a:p>
                  </a:txBody>
                  <a:tcPr/>
                </a:tc>
                <a:tc>
                  <a:txBody>
                    <a:bodyPr/>
                    <a:lstStyle/>
                    <a:p>
                      <a:pPr algn="ctr"/>
                      <a:endParaRPr lang="fr-FR" dirty="0"/>
                    </a:p>
                  </a:txBody>
                  <a:tcPr/>
                </a:tc>
              </a:tr>
              <a:tr h="370840">
                <a:tc>
                  <a:txBody>
                    <a:bodyPr/>
                    <a:lstStyle/>
                    <a:p>
                      <a:pPr algn="ctr"/>
                      <a:endParaRPr lang="fr-FR" dirty="0"/>
                    </a:p>
                  </a:txBody>
                  <a:tcPr/>
                </a:tc>
                <a:tc>
                  <a:txBody>
                    <a:bodyPr/>
                    <a:lstStyle/>
                    <a:p>
                      <a:pPr algn="ctr"/>
                      <a:endParaRPr lang="fr-FR" dirty="0"/>
                    </a:p>
                  </a:txBody>
                  <a:tcPr/>
                </a:tc>
              </a:tr>
            </a:tbl>
          </a:graphicData>
        </a:graphic>
      </p:graphicFrame>
      <p:sp>
        <p:nvSpPr>
          <p:cNvPr id="7" name="ZoneTexte 6"/>
          <p:cNvSpPr txBox="1"/>
          <p:nvPr/>
        </p:nvSpPr>
        <p:spPr>
          <a:xfrm>
            <a:off x="450169" y="381290"/>
            <a:ext cx="4485585" cy="461665"/>
          </a:xfrm>
          <a:prstGeom prst="rect">
            <a:avLst/>
          </a:prstGeom>
          <a:noFill/>
        </p:spPr>
        <p:txBody>
          <a:bodyPr wrap="square" rtlCol="0">
            <a:spAutoFit/>
          </a:bodyPr>
          <a:lstStyle/>
          <a:p>
            <a:r>
              <a:rPr lang="fr-FR" sz="2400" dirty="0" smtClean="0">
                <a:solidFill>
                  <a:schemeClr val="accent1">
                    <a:lumMod val="50000"/>
                  </a:schemeClr>
                </a:solidFill>
                <a:sym typeface="Wingdings"/>
              </a:rPr>
              <a:t> TRAVAIL 3 (5  personnes)</a:t>
            </a:r>
            <a:endParaRPr lang="fr-FR" sz="2400" dirty="0">
              <a:solidFill>
                <a:schemeClr val="accent1">
                  <a:lumMod val="50000"/>
                </a:schemeClr>
              </a:solidFill>
            </a:endParaRPr>
          </a:p>
        </p:txBody>
      </p:sp>
    </p:spTree>
    <p:extLst>
      <p:ext uri="{BB962C8B-B14F-4D97-AF65-F5344CB8AC3E}">
        <p14:creationId xmlns:p14="http://schemas.microsoft.com/office/powerpoint/2010/main" val="156596040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0266" y="669120"/>
            <a:ext cx="8183377" cy="6172804"/>
          </a:xfrm>
        </p:spPr>
        <p:txBody>
          <a:bodyPr>
            <a:normAutofit lnSpcReduction="10000"/>
          </a:bodyPr>
          <a:lstStyle/>
          <a:p>
            <a:pPr marL="68580" indent="0" algn="just">
              <a:buNone/>
            </a:pPr>
            <a:r>
              <a:rPr lang="fr-FR" sz="1800" dirty="0"/>
              <a:t>Vous trouverez une partie des documents utiles sur le site de compilation d’informations images </a:t>
            </a:r>
            <a:r>
              <a:rPr lang="fr-FR" sz="1800" dirty="0" smtClean="0"/>
              <a:t>: </a:t>
            </a:r>
          </a:p>
          <a:p>
            <a:pPr marL="68580" indent="0" algn="just">
              <a:buNone/>
            </a:pPr>
            <a:r>
              <a:rPr lang="fr-FR" sz="1800" dirty="0" smtClean="0">
                <a:hlinkClick r:id="rId2"/>
              </a:rPr>
              <a:t>http</a:t>
            </a:r>
            <a:r>
              <a:rPr lang="fr-FR" sz="1800" dirty="0">
                <a:hlinkClick r:id="rId2"/>
              </a:rPr>
              <a:t>://imagesbiogeolfxm.free.fr/homme/original/EVOLUTION%20homme%</a:t>
            </a:r>
            <a:r>
              <a:rPr lang="fr-FR" sz="1800" dirty="0" smtClean="0">
                <a:hlinkClick r:id="rId2"/>
              </a:rPr>
              <a:t>20resume.html</a:t>
            </a:r>
            <a:endParaRPr lang="fr-FR" sz="1800" dirty="0" smtClean="0"/>
          </a:p>
          <a:p>
            <a:pPr marL="68580" indent="0" algn="just">
              <a:buNone/>
            </a:pPr>
            <a:r>
              <a:rPr lang="fr-FR" sz="1800" dirty="0" smtClean="0"/>
              <a:t> </a:t>
            </a:r>
            <a:endParaRPr lang="fr-FR" sz="1800" dirty="0"/>
          </a:p>
          <a:p>
            <a:pPr marL="68580" indent="0" algn="just">
              <a:buNone/>
            </a:pPr>
            <a:r>
              <a:rPr lang="fr-FR" sz="1800" dirty="0"/>
              <a:t>Sur le site </a:t>
            </a:r>
            <a:r>
              <a:rPr lang="fr-FR" sz="1800" dirty="0" err="1"/>
              <a:t>Hominidés.com</a:t>
            </a:r>
            <a:r>
              <a:rPr lang="fr-FR" sz="1800" dirty="0"/>
              <a:t> vous trouverez des cartes </a:t>
            </a:r>
            <a:r>
              <a:rPr lang="fr-FR" sz="1800" dirty="0" smtClean="0"/>
              <a:t>d’identité des </a:t>
            </a:r>
            <a:r>
              <a:rPr lang="fr-FR" sz="1800" dirty="0" err="1"/>
              <a:t>différents</a:t>
            </a:r>
            <a:r>
              <a:rPr lang="fr-FR" sz="1800" dirty="0"/>
              <a:t> </a:t>
            </a:r>
            <a:r>
              <a:rPr lang="fr-FR" sz="1800" dirty="0" err="1" smtClean="0"/>
              <a:t>hominidés</a:t>
            </a:r>
            <a:r>
              <a:rPr lang="fr-FR" sz="1800" dirty="0" smtClean="0"/>
              <a:t> :</a:t>
            </a:r>
            <a:endParaRPr lang="fr-FR" sz="1800" dirty="0"/>
          </a:p>
          <a:p>
            <a:pPr marL="68580" indent="0" algn="just">
              <a:buNone/>
            </a:pPr>
            <a:r>
              <a:rPr lang="fr-FR" sz="1800" dirty="0">
                <a:hlinkClick r:id="rId3"/>
              </a:rPr>
              <a:t>http://www.hominides.com/html/ancetres/</a:t>
            </a:r>
            <a:r>
              <a:rPr lang="fr-FR" sz="1800" dirty="0" smtClean="0">
                <a:hlinkClick r:id="rId3"/>
              </a:rPr>
              <a:t>ancetres.php</a:t>
            </a:r>
            <a:endParaRPr lang="fr-FR" sz="1800" dirty="0" smtClean="0"/>
          </a:p>
          <a:p>
            <a:pPr marL="68580" indent="0" algn="just">
              <a:buNone/>
            </a:pPr>
            <a:r>
              <a:rPr lang="fr-FR" sz="1800" dirty="0" smtClean="0"/>
              <a:t> </a:t>
            </a:r>
            <a:endParaRPr lang="fr-FR" sz="1800" dirty="0"/>
          </a:p>
          <a:p>
            <a:pPr marL="68580" indent="0" algn="just">
              <a:buNone/>
            </a:pPr>
            <a:r>
              <a:rPr lang="fr-FR" sz="1800" dirty="0"/>
              <a:t>La </a:t>
            </a:r>
            <a:r>
              <a:rPr lang="fr-FR" sz="1800" dirty="0" err="1"/>
              <a:t>vidéo</a:t>
            </a:r>
            <a:r>
              <a:rPr lang="fr-FR" sz="1800" dirty="0"/>
              <a:t> retrace l’</a:t>
            </a:r>
            <a:r>
              <a:rPr lang="fr-FR" sz="1800" dirty="0" err="1"/>
              <a:t>évolution</a:t>
            </a:r>
            <a:r>
              <a:rPr lang="fr-FR" sz="1800" dirty="0"/>
              <a:t> de l’homme en </a:t>
            </a:r>
            <a:r>
              <a:rPr lang="fr-FR" sz="1800" dirty="0" err="1"/>
              <a:t>synthèse</a:t>
            </a:r>
            <a:r>
              <a:rPr lang="fr-FR" sz="1800" dirty="0"/>
              <a:t> à partir de la minute 20 de cette </a:t>
            </a:r>
            <a:r>
              <a:rPr lang="fr-FR" sz="1800" dirty="0" err="1"/>
              <a:t>vidéo</a:t>
            </a:r>
            <a:r>
              <a:rPr lang="fr-FR" sz="1800" dirty="0"/>
              <a:t> : </a:t>
            </a:r>
          </a:p>
          <a:p>
            <a:pPr marL="68580" indent="0" algn="just">
              <a:buNone/>
            </a:pPr>
            <a:r>
              <a:rPr lang="fr-FR" sz="1800" dirty="0" smtClean="0">
                <a:hlinkClick r:id="rId4"/>
              </a:rPr>
              <a:t>http://www.youtube.com/watch?v=ZNFN4t6iT9o</a:t>
            </a:r>
            <a:endParaRPr lang="fr-FR" sz="1800" dirty="0" smtClean="0"/>
          </a:p>
          <a:p>
            <a:pPr marL="68580" indent="0" algn="just">
              <a:buNone/>
            </a:pPr>
            <a:endParaRPr lang="fr-FR" sz="1800" dirty="0" smtClean="0"/>
          </a:p>
          <a:p>
            <a:pPr marL="68580" indent="0" algn="just">
              <a:buNone/>
            </a:pPr>
            <a:r>
              <a:rPr lang="fr-FR" sz="1800" dirty="0" smtClean="0"/>
              <a:t>Comparaison </a:t>
            </a:r>
            <a:r>
              <a:rPr lang="fr-FR" sz="1800" dirty="0"/>
              <a:t>de </a:t>
            </a:r>
            <a:r>
              <a:rPr lang="fr-FR" sz="1800" dirty="0" err="1"/>
              <a:t>Néanderthal</a:t>
            </a:r>
            <a:r>
              <a:rPr lang="fr-FR" sz="1800" dirty="0"/>
              <a:t> et Cro-Magnon </a:t>
            </a:r>
            <a:endParaRPr lang="fr-FR" sz="1800" dirty="0" smtClean="0"/>
          </a:p>
          <a:p>
            <a:pPr marL="68580" indent="0" algn="just">
              <a:buNone/>
            </a:pPr>
            <a:r>
              <a:rPr lang="fr-FR" sz="1800" dirty="0" smtClean="0">
                <a:hlinkClick r:id="rId5"/>
              </a:rPr>
              <a:t>http</a:t>
            </a:r>
            <a:r>
              <a:rPr lang="fr-FR" sz="1800" dirty="0">
                <a:hlinkClick r:id="rId5"/>
              </a:rPr>
              <a:t>://www.youtube.com/watch?v=</a:t>
            </a:r>
            <a:r>
              <a:rPr lang="fr-FR" sz="1800" dirty="0" smtClean="0">
                <a:hlinkClick r:id="rId5"/>
              </a:rPr>
              <a:t>8WiGCZ4Tk8o</a:t>
            </a:r>
            <a:endParaRPr lang="fr-FR" sz="1800" dirty="0" smtClean="0"/>
          </a:p>
          <a:p>
            <a:pPr marL="68580" indent="0" algn="just">
              <a:buNone/>
            </a:pPr>
            <a:r>
              <a:rPr lang="fr-FR" sz="1800" dirty="0" smtClean="0"/>
              <a:t> </a:t>
            </a:r>
            <a:endParaRPr lang="fr-FR" sz="1800" dirty="0"/>
          </a:p>
          <a:p>
            <a:pPr marL="68580" indent="0" algn="just">
              <a:buNone/>
            </a:pPr>
            <a:r>
              <a:rPr lang="fr-FR" sz="1800" dirty="0"/>
              <a:t>L’</a:t>
            </a:r>
            <a:r>
              <a:rPr lang="fr-FR" sz="1800" dirty="0" err="1"/>
              <a:t>odyssée</a:t>
            </a:r>
            <a:r>
              <a:rPr lang="fr-FR" sz="1800" dirty="0"/>
              <a:t> de l’</a:t>
            </a:r>
            <a:r>
              <a:rPr lang="fr-FR" sz="1800" dirty="0" err="1"/>
              <a:t>espèce</a:t>
            </a:r>
            <a:r>
              <a:rPr lang="fr-FR" sz="1800" dirty="0"/>
              <a:t>, film qui retrace l’</a:t>
            </a:r>
            <a:r>
              <a:rPr lang="fr-FR" sz="1800" dirty="0" err="1"/>
              <a:t>évolution</a:t>
            </a:r>
            <a:r>
              <a:rPr lang="fr-FR" sz="1800" dirty="0"/>
              <a:t> des hommes il est long mais </a:t>
            </a:r>
            <a:r>
              <a:rPr lang="fr-FR" sz="1800" dirty="0" err="1"/>
              <a:t>très</a:t>
            </a:r>
            <a:r>
              <a:rPr lang="fr-FR" sz="1800" dirty="0"/>
              <a:t> </a:t>
            </a:r>
            <a:r>
              <a:rPr lang="fr-FR" sz="1800" dirty="0" err="1" smtClean="0"/>
              <a:t>intéressant</a:t>
            </a:r>
            <a:r>
              <a:rPr lang="fr-FR" sz="1800" dirty="0"/>
              <a:t> </a:t>
            </a:r>
            <a:r>
              <a:rPr lang="fr-FR" sz="1800" dirty="0" smtClean="0"/>
              <a:t>:</a:t>
            </a:r>
          </a:p>
          <a:p>
            <a:pPr marL="68580" indent="0" algn="just">
              <a:buNone/>
            </a:pPr>
            <a:r>
              <a:rPr lang="fr-FR" sz="1800" dirty="0" smtClean="0">
                <a:hlinkClick r:id="rId6"/>
              </a:rPr>
              <a:t>http</a:t>
            </a:r>
            <a:r>
              <a:rPr lang="fr-FR" sz="1800" dirty="0">
                <a:hlinkClick r:id="rId6"/>
              </a:rPr>
              <a:t>://www.youtube.com/watch?v=</a:t>
            </a:r>
            <a:r>
              <a:rPr lang="fr-FR" sz="1800" dirty="0" smtClean="0">
                <a:hlinkClick r:id="rId6"/>
              </a:rPr>
              <a:t>SL2sP8tHgKU</a:t>
            </a:r>
            <a:endParaRPr lang="fr-FR" sz="1800" dirty="0" smtClean="0"/>
          </a:p>
          <a:p>
            <a:pPr marL="68580" indent="0" algn="just">
              <a:buNone/>
            </a:pPr>
            <a:r>
              <a:rPr lang="fr-FR" sz="1800" dirty="0" smtClean="0"/>
              <a:t> </a:t>
            </a:r>
          </a:p>
          <a:p>
            <a:pPr marL="68580" indent="0" algn="just">
              <a:buNone/>
            </a:pPr>
            <a:endParaRPr lang="fr-FR" sz="1800" dirty="0"/>
          </a:p>
          <a:p>
            <a:pPr algn="just"/>
            <a:endParaRPr lang="fr-FR" sz="1800" dirty="0"/>
          </a:p>
        </p:txBody>
      </p:sp>
      <p:sp>
        <p:nvSpPr>
          <p:cNvPr id="4" name="ZoneTexte 3"/>
          <p:cNvSpPr txBox="1"/>
          <p:nvPr/>
        </p:nvSpPr>
        <p:spPr>
          <a:xfrm>
            <a:off x="4561955" y="0"/>
            <a:ext cx="4453429" cy="646331"/>
          </a:xfrm>
          <a:prstGeom prst="rect">
            <a:avLst/>
          </a:prstGeom>
          <a:noFill/>
        </p:spPr>
        <p:txBody>
          <a:bodyPr wrap="square" rtlCol="0">
            <a:spAutoFit/>
          </a:bodyPr>
          <a:lstStyle/>
          <a:p>
            <a:r>
              <a:rPr lang="fr-FR" dirty="0"/>
              <a:t>2</a:t>
            </a:r>
            <a:r>
              <a:rPr lang="fr-FR" dirty="0" smtClean="0"/>
              <a:t>. La lignée humaine </a:t>
            </a:r>
          </a:p>
          <a:p>
            <a:r>
              <a:rPr lang="fr-FR" dirty="0"/>
              <a:t>	</a:t>
            </a:r>
            <a:r>
              <a:rPr lang="fr-FR" dirty="0" smtClean="0"/>
              <a:t>	et son origine</a:t>
            </a:r>
            <a:endParaRPr lang="fr-FR" dirty="0"/>
          </a:p>
        </p:txBody>
      </p:sp>
    </p:spTree>
    <p:extLst>
      <p:ext uri="{BB962C8B-B14F-4D97-AF65-F5344CB8AC3E}">
        <p14:creationId xmlns:p14="http://schemas.microsoft.com/office/powerpoint/2010/main" val="27867168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Thème 2: l’évolution</a:t>
            </a:r>
            <a:endParaRPr lang="fr-FR" dirty="0"/>
          </a:p>
        </p:txBody>
      </p:sp>
      <p:sp>
        <p:nvSpPr>
          <p:cNvPr id="3" name="Sous-titre 2"/>
          <p:cNvSpPr>
            <a:spLocks noGrp="1"/>
          </p:cNvSpPr>
          <p:nvPr>
            <p:ph type="subTitle" idx="1"/>
          </p:nvPr>
        </p:nvSpPr>
        <p:spPr>
          <a:xfrm>
            <a:off x="4733365" y="4987497"/>
            <a:ext cx="3273552" cy="802033"/>
          </a:xfrm>
        </p:spPr>
        <p:txBody>
          <a:bodyPr>
            <a:normAutofit/>
          </a:bodyPr>
          <a:lstStyle/>
          <a:p>
            <a:r>
              <a:rPr lang="fr-FR" sz="1800" dirty="0" smtClean="0"/>
              <a:t>Chapitre 3: </a:t>
            </a:r>
            <a:r>
              <a:rPr lang="fr-FR" dirty="0" smtClean="0"/>
              <a:t>Classification du vivant</a:t>
            </a:r>
            <a:endParaRPr lang="fr-FR" sz="1800" dirty="0"/>
          </a:p>
        </p:txBody>
      </p:sp>
      <p:sp>
        <p:nvSpPr>
          <p:cNvPr id="4" name="ZoneTexte 3"/>
          <p:cNvSpPr txBox="1"/>
          <p:nvPr/>
        </p:nvSpPr>
        <p:spPr>
          <a:xfrm>
            <a:off x="4874979" y="341364"/>
            <a:ext cx="3171741" cy="1477328"/>
          </a:xfrm>
          <a:prstGeom prst="rect">
            <a:avLst/>
          </a:prstGeom>
          <a:noFill/>
        </p:spPr>
        <p:txBody>
          <a:bodyPr wrap="square" rtlCol="0">
            <a:spAutoFit/>
          </a:bodyPr>
          <a:lstStyle/>
          <a:p>
            <a:pPr algn="ctr"/>
            <a:r>
              <a:rPr lang="fr-FR" dirty="0" smtClean="0"/>
              <a:t>6</a:t>
            </a:r>
            <a:r>
              <a:rPr lang="fr-FR" baseline="30000" dirty="0" smtClean="0"/>
              <a:t>ème</a:t>
            </a:r>
            <a:r>
              <a:rPr lang="fr-FR" dirty="0" smtClean="0"/>
              <a:t> sciences de base</a:t>
            </a:r>
          </a:p>
          <a:p>
            <a:pPr algn="ctr"/>
            <a:endParaRPr lang="fr-FR" dirty="0"/>
          </a:p>
          <a:p>
            <a:pPr algn="ctr"/>
            <a:r>
              <a:rPr lang="fr-FR" dirty="0" smtClean="0"/>
              <a:t>Partie Biologie</a:t>
            </a:r>
          </a:p>
          <a:p>
            <a:pPr algn="ctr"/>
            <a:endParaRPr lang="fr-FR" dirty="0"/>
          </a:p>
          <a:p>
            <a:pPr algn="ctr"/>
            <a:r>
              <a:rPr lang="fr-FR" dirty="0" smtClean="0"/>
              <a:t>Année scolaire 2015-2016</a:t>
            </a:r>
            <a:endParaRPr lang="fr-FR" dirty="0"/>
          </a:p>
        </p:txBody>
      </p:sp>
      <p:sp>
        <p:nvSpPr>
          <p:cNvPr id="5" name="ZoneTexte 4"/>
          <p:cNvSpPr txBox="1"/>
          <p:nvPr/>
        </p:nvSpPr>
        <p:spPr>
          <a:xfrm>
            <a:off x="464284" y="6076277"/>
            <a:ext cx="2075621" cy="369332"/>
          </a:xfrm>
          <a:prstGeom prst="rect">
            <a:avLst/>
          </a:prstGeom>
          <a:noFill/>
        </p:spPr>
        <p:txBody>
          <a:bodyPr wrap="square" rtlCol="0">
            <a:spAutoFit/>
          </a:bodyPr>
          <a:lstStyle/>
          <a:p>
            <a:r>
              <a:rPr lang="fr-FR" dirty="0" smtClean="0"/>
              <a:t>C. </a:t>
            </a:r>
            <a:r>
              <a:rPr lang="fr-FR" dirty="0" err="1" smtClean="0"/>
              <a:t>Draguet</a:t>
            </a:r>
            <a:endParaRPr lang="fr-FR" dirty="0"/>
          </a:p>
        </p:txBody>
      </p:sp>
    </p:spTree>
    <p:extLst>
      <p:ext uri="{BB962C8B-B14F-4D97-AF65-F5344CB8AC3E}">
        <p14:creationId xmlns:p14="http://schemas.microsoft.com/office/powerpoint/2010/main" val="196776923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4733365" y="208975"/>
            <a:ext cx="3313355" cy="5449428"/>
          </a:xfrm>
        </p:spPr>
        <p:txBody>
          <a:bodyPr>
            <a:normAutofit/>
          </a:bodyPr>
          <a:lstStyle/>
          <a:p>
            <a:r>
              <a:rPr lang="fr-FR" sz="4400" dirty="0" smtClean="0"/>
              <a:t>Le crocodile est-il plus proche du lézard ou de la mésange</a:t>
            </a:r>
            <a:endParaRPr lang="fr-FR" sz="4400" dirty="0"/>
          </a:p>
        </p:txBody>
      </p:sp>
      <p:sp>
        <p:nvSpPr>
          <p:cNvPr id="7" name="ZoneTexte 6"/>
          <p:cNvSpPr txBox="1"/>
          <p:nvPr/>
        </p:nvSpPr>
        <p:spPr>
          <a:xfrm>
            <a:off x="1688114" y="1173475"/>
            <a:ext cx="1221378" cy="3770263"/>
          </a:xfrm>
          <a:prstGeom prst="rect">
            <a:avLst/>
          </a:prstGeom>
          <a:noFill/>
        </p:spPr>
        <p:txBody>
          <a:bodyPr wrap="square" rtlCol="0">
            <a:spAutoFit/>
          </a:bodyPr>
          <a:lstStyle/>
          <a:p>
            <a:r>
              <a:rPr lang="fr-FR" sz="23900" dirty="0" smtClean="0">
                <a:latin typeface="Apple Chancery"/>
                <a:cs typeface="Apple Chancery"/>
              </a:rPr>
              <a:t>?</a:t>
            </a:r>
            <a:endParaRPr lang="fr-FR" sz="23900" dirty="0">
              <a:latin typeface="Apple Chancery"/>
              <a:cs typeface="Apple Chancery"/>
            </a:endParaRPr>
          </a:p>
        </p:txBody>
      </p:sp>
    </p:spTree>
    <p:extLst>
      <p:ext uri="{BB962C8B-B14F-4D97-AF65-F5344CB8AC3E}">
        <p14:creationId xmlns:p14="http://schemas.microsoft.com/office/powerpoint/2010/main" val="174431419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descr="Capture d’écran 2016-02-23 à 15.12.24.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414" t="14062" r="9401" b="2295"/>
          <a:stretch/>
        </p:blipFill>
        <p:spPr>
          <a:xfrm>
            <a:off x="385870" y="819825"/>
            <a:ext cx="8328063" cy="5626253"/>
          </a:xfrm>
        </p:spPr>
      </p:pic>
    </p:spTree>
    <p:extLst>
      <p:ext uri="{BB962C8B-B14F-4D97-AF65-F5344CB8AC3E}">
        <p14:creationId xmlns:p14="http://schemas.microsoft.com/office/powerpoint/2010/main" val="2484673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3940" y="374798"/>
            <a:ext cx="8143679" cy="6296330"/>
          </a:xfrm>
        </p:spPr>
        <p:txBody>
          <a:bodyPr>
            <a:normAutofit lnSpcReduction="10000"/>
          </a:bodyPr>
          <a:lstStyle/>
          <a:p>
            <a:pPr algn="just"/>
            <a:endParaRPr lang="fr-BE" dirty="0" smtClean="0"/>
          </a:p>
          <a:p>
            <a:pPr algn="just"/>
            <a:r>
              <a:rPr lang="fr-BE" dirty="0" smtClean="0"/>
              <a:t>De </a:t>
            </a:r>
            <a:r>
              <a:rPr lang="fr-BE" dirty="0"/>
              <a:t>tout temps on a essayé de </a:t>
            </a:r>
            <a:r>
              <a:rPr lang="fr-BE" dirty="0" smtClean="0"/>
              <a:t>regrouper </a:t>
            </a:r>
            <a:r>
              <a:rPr lang="fr-BE" dirty="0"/>
              <a:t>les êtres vivants </a:t>
            </a:r>
            <a:r>
              <a:rPr lang="fr-BE" dirty="0" smtClean="0"/>
              <a:t>pour </a:t>
            </a:r>
            <a:r>
              <a:rPr lang="fr-BE" dirty="0"/>
              <a:t>former des ensembles déterminés par des caractéristiques communes.  </a:t>
            </a:r>
            <a:endParaRPr lang="fr-BE" dirty="0" smtClean="0"/>
          </a:p>
          <a:p>
            <a:pPr marL="640080" lvl="2" indent="0" algn="just">
              <a:buNone/>
            </a:pPr>
            <a:r>
              <a:rPr lang="fr-BE" dirty="0" smtClean="0">
                <a:sym typeface="Wingdings"/>
              </a:rPr>
              <a:t>TAXANOMIE :</a:t>
            </a:r>
            <a:r>
              <a:rPr lang="fr-BE" dirty="0" smtClean="0"/>
              <a:t> </a:t>
            </a:r>
            <a:r>
              <a:rPr lang="fr-BE" dirty="0"/>
              <a:t>science qui classe les êtres vivants en fonction de leurs relations de parenté </a:t>
            </a:r>
            <a:endParaRPr lang="fr-BE" dirty="0" smtClean="0"/>
          </a:p>
          <a:p>
            <a:pPr marL="640080" lvl="2" indent="0" algn="just">
              <a:buNone/>
            </a:pPr>
            <a:r>
              <a:rPr lang="fr-BE" dirty="0" smtClean="0"/>
              <a:t>Inventeur : Carl </a:t>
            </a:r>
            <a:r>
              <a:rPr lang="fr-BE" dirty="0"/>
              <a:t>Von Linné </a:t>
            </a:r>
            <a:r>
              <a:rPr lang="fr-BE" dirty="0" smtClean="0"/>
              <a:t>en 1758. </a:t>
            </a:r>
          </a:p>
          <a:p>
            <a:pPr marL="640080" lvl="2" indent="0" algn="just">
              <a:buNone/>
            </a:pPr>
            <a:endParaRPr lang="fr-FR" dirty="0"/>
          </a:p>
          <a:p>
            <a:pPr algn="just"/>
            <a:r>
              <a:rPr lang="fr-BE" dirty="0"/>
              <a:t>Une espèce </a:t>
            </a:r>
            <a:r>
              <a:rPr lang="fr-BE" dirty="0" smtClean="0"/>
              <a:t>est </a:t>
            </a:r>
            <a:r>
              <a:rPr lang="fr-BE" dirty="0"/>
              <a:t>désignée par deux mots latins : un nom de genre qu’elle partage avec des espèces voisines et un adjectif ou substantif qui la qualifie.  </a:t>
            </a:r>
            <a:endParaRPr lang="fr-BE" dirty="0" smtClean="0"/>
          </a:p>
          <a:p>
            <a:pPr marL="365760" lvl="1" indent="0" algn="just">
              <a:buNone/>
            </a:pPr>
            <a:r>
              <a:rPr lang="fr-BE" dirty="0" smtClean="0"/>
              <a:t>	EX: homo </a:t>
            </a:r>
            <a:r>
              <a:rPr lang="fr-BE" dirty="0"/>
              <a:t>erectus, homo habilis, etc</a:t>
            </a:r>
            <a:r>
              <a:rPr lang="fr-BE" dirty="0" smtClean="0"/>
              <a:t>.</a:t>
            </a:r>
          </a:p>
          <a:p>
            <a:pPr marL="365760" lvl="1" indent="0" algn="just">
              <a:buNone/>
            </a:pPr>
            <a:endParaRPr lang="fr-FR" dirty="0"/>
          </a:p>
          <a:p>
            <a:pPr algn="just"/>
            <a:r>
              <a:rPr lang="fr-BE" dirty="0"/>
              <a:t>Les espèces dans la taxonomie sont regroupées en catégories plus larges appelées </a:t>
            </a:r>
            <a:r>
              <a:rPr lang="fr-BE" dirty="0" smtClean="0"/>
              <a:t>taxon. Cette classification tient </a:t>
            </a:r>
            <a:r>
              <a:rPr lang="fr-BE" dirty="0"/>
              <a:t>compte des relations évolutives entre les </a:t>
            </a:r>
            <a:r>
              <a:rPr lang="fr-BE" dirty="0" smtClean="0"/>
              <a:t>groupes. </a:t>
            </a:r>
            <a:endParaRPr lang="fr-FR" dirty="0"/>
          </a:p>
        </p:txBody>
      </p:sp>
      <p:sp>
        <p:nvSpPr>
          <p:cNvPr id="4" name="ZoneTexte 3"/>
          <p:cNvSpPr txBox="1"/>
          <p:nvPr/>
        </p:nvSpPr>
        <p:spPr>
          <a:xfrm>
            <a:off x="4878144" y="0"/>
            <a:ext cx="3003485" cy="369332"/>
          </a:xfrm>
          <a:prstGeom prst="rect">
            <a:avLst/>
          </a:prstGeom>
          <a:noFill/>
        </p:spPr>
        <p:txBody>
          <a:bodyPr wrap="square" rtlCol="0">
            <a:spAutoFit/>
          </a:bodyPr>
          <a:lstStyle/>
          <a:p>
            <a:r>
              <a:rPr lang="fr-FR" dirty="0" smtClean="0"/>
              <a:t>1. Introduction</a:t>
            </a:r>
            <a:endParaRPr lang="fr-FR" dirty="0"/>
          </a:p>
        </p:txBody>
      </p:sp>
    </p:spTree>
    <p:extLst>
      <p:ext uri="{BB962C8B-B14F-4D97-AF65-F5344CB8AC3E}">
        <p14:creationId xmlns:p14="http://schemas.microsoft.com/office/powerpoint/2010/main" val="692930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411" y="382691"/>
            <a:ext cx="8143679" cy="7381473"/>
          </a:xfrm>
        </p:spPr>
        <p:txBody>
          <a:bodyPr>
            <a:normAutofit/>
          </a:bodyPr>
          <a:lstStyle/>
          <a:p>
            <a:pPr marL="68580" indent="0" algn="just">
              <a:buNone/>
            </a:pPr>
            <a:r>
              <a:rPr lang="fr-FR" b="1" dirty="0" smtClean="0">
                <a:solidFill>
                  <a:schemeClr val="accent3">
                    <a:lumMod val="50000"/>
                  </a:schemeClr>
                </a:solidFill>
              </a:rPr>
              <a:t>2.1. Homologies</a:t>
            </a:r>
          </a:p>
          <a:p>
            <a:pPr marL="68580" indent="0" algn="just">
              <a:buNone/>
            </a:pPr>
            <a:endParaRPr lang="fr-FR" dirty="0"/>
          </a:p>
          <a:p>
            <a:pPr marL="68580" indent="0" algn="just">
              <a:buNone/>
            </a:pPr>
            <a:endParaRPr lang="fr-FR" dirty="0"/>
          </a:p>
          <a:p>
            <a:pPr marL="68580" indent="0" algn="just">
              <a:buNone/>
            </a:pPr>
            <a:r>
              <a:rPr lang="fr-FR" dirty="0" smtClean="0"/>
              <a:t>Pour construire une classification phylogénétique , </a:t>
            </a:r>
          </a:p>
          <a:p>
            <a:pPr marL="68580" indent="0" algn="just">
              <a:buNone/>
            </a:pPr>
            <a:r>
              <a:rPr lang="fr-FR" dirty="0" smtClean="0"/>
              <a:t>il nous faut comparer les individus entre eux, pour ce faire nous utiliserons les homologies (points communs) à différents niveaux.</a:t>
            </a:r>
          </a:p>
          <a:p>
            <a:pPr marL="68580" indent="0" algn="just">
              <a:buNone/>
            </a:pPr>
            <a:endParaRPr lang="fr-FR" dirty="0"/>
          </a:p>
          <a:p>
            <a:pPr marL="68580" indent="0" algn="just">
              <a:buNone/>
            </a:pPr>
            <a:r>
              <a:rPr lang="fr-FR" dirty="0" smtClean="0"/>
              <a:t>On parle d’homologie primaire et d’homologie secondaire</a:t>
            </a:r>
          </a:p>
          <a:p>
            <a:pPr marL="68580" indent="0" algn="just">
              <a:buNone/>
            </a:pPr>
            <a:r>
              <a:rPr lang="fr-FR" dirty="0"/>
              <a:t> </a:t>
            </a:r>
            <a:endParaRPr lang="fr-FR" dirty="0" smtClean="0"/>
          </a:p>
          <a:p>
            <a:pPr marL="68580" indent="0" algn="just">
              <a:buNone/>
            </a:pPr>
            <a:r>
              <a:rPr lang="fr-FR" b="1" dirty="0" smtClean="0">
                <a:solidFill>
                  <a:schemeClr val="accent1">
                    <a:lumMod val="50000"/>
                  </a:schemeClr>
                </a:solidFill>
              </a:rPr>
              <a:t>Prenons le cas du radius (membre antérieur) de l’Homme, de la chauve-souris et du dauphin</a:t>
            </a:r>
          </a:p>
        </p:txBody>
      </p:sp>
      <p:sp>
        <p:nvSpPr>
          <p:cNvPr id="2" name="ZoneTexte 1"/>
          <p:cNvSpPr txBox="1"/>
          <p:nvPr/>
        </p:nvSpPr>
        <p:spPr>
          <a:xfrm>
            <a:off x="4636251" y="-2"/>
            <a:ext cx="3668687" cy="646331"/>
          </a:xfrm>
          <a:prstGeom prst="rect">
            <a:avLst/>
          </a:prstGeom>
          <a:noFill/>
        </p:spPr>
        <p:txBody>
          <a:bodyPr wrap="square" rtlCol="0">
            <a:spAutoFit/>
          </a:bodyPr>
          <a:lstStyle/>
          <a:p>
            <a:r>
              <a:rPr lang="fr-FR" dirty="0" smtClean="0"/>
              <a:t>2. Construire une classification phylogénétique</a:t>
            </a:r>
            <a:endParaRPr lang="fr-FR" dirty="0"/>
          </a:p>
        </p:txBody>
      </p:sp>
    </p:spTree>
    <p:extLst>
      <p:ext uri="{BB962C8B-B14F-4D97-AF65-F5344CB8AC3E}">
        <p14:creationId xmlns:p14="http://schemas.microsoft.com/office/powerpoint/2010/main" val="680057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3010" y="889923"/>
            <a:ext cx="8065443" cy="5377518"/>
          </a:xfrm>
        </p:spPr>
        <p:txBody>
          <a:bodyPr>
            <a:normAutofit/>
          </a:bodyPr>
          <a:lstStyle/>
          <a:p>
            <a:pPr marL="68580" indent="0" algn="just">
              <a:buNone/>
            </a:pPr>
            <a:endParaRPr lang="fr-FR" baseline="-25000" dirty="0" smtClean="0"/>
          </a:p>
          <a:p>
            <a:pPr marL="68580" indent="0" algn="just">
              <a:buNone/>
            </a:pPr>
            <a:endParaRPr lang="fr-FR" baseline="-25000" dirty="0"/>
          </a:p>
          <a:p>
            <a:pPr algn="just"/>
            <a:r>
              <a:rPr lang="fr-FR" dirty="0" smtClean="0"/>
              <a:t>La terre est une masse de poussières et de gaz en forme de disque détachée du soleil en formation.</a:t>
            </a:r>
          </a:p>
          <a:p>
            <a:pPr marL="68580" indent="0" algn="just">
              <a:buNone/>
            </a:pPr>
            <a:endParaRPr lang="fr-FR" dirty="0" smtClean="0"/>
          </a:p>
          <a:p>
            <a:pPr algn="just"/>
            <a:r>
              <a:rPr lang="fr-FR" dirty="0" smtClean="0"/>
              <a:t>Au cours du temps, la couche externe de la terre</a:t>
            </a:r>
            <a:r>
              <a:rPr lang="fr-FR" dirty="0"/>
              <a:t> </a:t>
            </a:r>
            <a:r>
              <a:rPr lang="fr-FR" dirty="0" smtClean="0"/>
              <a:t>se refroidit pour former une couche solide  et l’eau s’accumule dans l’atmosphère.</a:t>
            </a:r>
          </a:p>
          <a:p>
            <a:pPr marL="68580" indent="0" algn="just">
              <a:buNone/>
            </a:pPr>
            <a:endParaRPr lang="fr-FR" dirty="0" smtClean="0"/>
          </a:p>
          <a:p>
            <a:pPr algn="just"/>
            <a:r>
              <a:rPr lang="fr-FR" dirty="0" smtClean="0"/>
              <a:t>La lune s’est </a:t>
            </a:r>
            <a:r>
              <a:rPr lang="fr-FR" dirty="0" smtClean="0"/>
              <a:t>formée </a:t>
            </a:r>
            <a:r>
              <a:rPr lang="fr-FR" dirty="0" smtClean="0"/>
              <a:t>peu de temps après la terre suite à une collision avec un objet de la taille de Mars (</a:t>
            </a:r>
            <a:r>
              <a:rPr lang="fr-FR" dirty="0" err="1" smtClean="0"/>
              <a:t>Théia</a:t>
            </a:r>
            <a:r>
              <a:rPr lang="fr-FR" dirty="0" smtClean="0"/>
              <a:t>)</a:t>
            </a:r>
          </a:p>
        </p:txBody>
      </p:sp>
      <p:sp>
        <p:nvSpPr>
          <p:cNvPr id="4" name="ZoneTexte 3"/>
          <p:cNvSpPr txBox="1"/>
          <p:nvPr/>
        </p:nvSpPr>
        <p:spPr>
          <a:xfrm>
            <a:off x="4834015" y="-13656"/>
            <a:ext cx="3165944" cy="646331"/>
          </a:xfrm>
          <a:prstGeom prst="rect">
            <a:avLst/>
          </a:prstGeom>
          <a:noFill/>
        </p:spPr>
        <p:txBody>
          <a:bodyPr wrap="square" rtlCol="0">
            <a:spAutoFit/>
          </a:bodyPr>
          <a:lstStyle/>
          <a:p>
            <a:r>
              <a:rPr lang="fr-FR" dirty="0" smtClean="0"/>
              <a:t>1. l’histoire de la terre et de son atmosphère</a:t>
            </a:r>
            <a:endParaRPr lang="fr-FR" dirty="0"/>
          </a:p>
        </p:txBody>
      </p:sp>
    </p:spTree>
    <p:extLst>
      <p:ext uri="{BB962C8B-B14F-4D97-AF65-F5344CB8AC3E}">
        <p14:creationId xmlns:p14="http://schemas.microsoft.com/office/powerpoint/2010/main" val="18630456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2dessin membre supérieur.bmp"/>
          <p:cNvPicPr>
            <a:picLocks noGrp="1" noChangeAspect="1"/>
          </p:cNvPicPr>
          <p:nvPr>
            <p:ph idx="1"/>
          </p:nvPr>
        </p:nvPicPr>
        <p:blipFill rotWithShape="1">
          <a:blip r:embed="rId2">
            <a:extLst>
              <a:ext uri="{28A0092B-C50C-407E-A947-70E740481C1C}">
                <a14:useLocalDpi xmlns:a14="http://schemas.microsoft.com/office/drawing/2010/main" val="0"/>
              </a:ext>
            </a:extLst>
          </a:blip>
          <a:srcRect t="3746" b="49590"/>
          <a:stretch/>
        </p:blipFill>
        <p:spPr>
          <a:xfrm>
            <a:off x="503238" y="385799"/>
            <a:ext cx="8143875" cy="2921777"/>
          </a:xfrm>
        </p:spPr>
      </p:pic>
      <p:sp>
        <p:nvSpPr>
          <p:cNvPr id="2" name="ZoneTexte 1"/>
          <p:cNvSpPr txBox="1"/>
          <p:nvPr/>
        </p:nvSpPr>
        <p:spPr>
          <a:xfrm>
            <a:off x="4636251" y="-2"/>
            <a:ext cx="3668687" cy="646331"/>
          </a:xfrm>
          <a:prstGeom prst="rect">
            <a:avLst/>
          </a:prstGeom>
          <a:noFill/>
        </p:spPr>
        <p:txBody>
          <a:bodyPr wrap="square" rtlCol="0">
            <a:spAutoFit/>
          </a:bodyPr>
          <a:lstStyle/>
          <a:p>
            <a:r>
              <a:rPr lang="fr-FR" dirty="0" smtClean="0"/>
              <a:t>2. Construire une classification phylogénétique</a:t>
            </a:r>
            <a:endParaRPr lang="fr-FR" dirty="0"/>
          </a:p>
        </p:txBody>
      </p:sp>
      <p:pic>
        <p:nvPicPr>
          <p:cNvPr id="5" name="Image 4" descr="images.jpg"/>
          <p:cNvPicPr>
            <a:picLocks noChangeAspect="1"/>
          </p:cNvPicPr>
          <p:nvPr/>
        </p:nvPicPr>
        <p:blipFill rotWithShape="1">
          <a:blip r:embed="rId3">
            <a:extLst>
              <a:ext uri="{28A0092B-C50C-407E-A947-70E740481C1C}">
                <a14:useLocalDpi xmlns:a14="http://schemas.microsoft.com/office/drawing/2010/main" val="0"/>
              </a:ext>
            </a:extLst>
          </a:blip>
          <a:srcRect r="58212"/>
          <a:stretch/>
        </p:blipFill>
        <p:spPr>
          <a:xfrm>
            <a:off x="4753214" y="2978788"/>
            <a:ext cx="2582485" cy="3493018"/>
          </a:xfrm>
          <a:prstGeom prst="rect">
            <a:avLst/>
          </a:prstGeom>
        </p:spPr>
      </p:pic>
      <p:pic>
        <p:nvPicPr>
          <p:cNvPr id="6" name="Image 5" descr="images.jpg"/>
          <p:cNvPicPr>
            <a:picLocks noChangeAspect="1"/>
          </p:cNvPicPr>
          <p:nvPr/>
        </p:nvPicPr>
        <p:blipFill rotWithShape="1">
          <a:blip r:embed="rId3">
            <a:extLst>
              <a:ext uri="{28A0092B-C50C-407E-A947-70E740481C1C}">
                <a14:useLocalDpi xmlns:a14="http://schemas.microsoft.com/office/drawing/2010/main" val="0"/>
              </a:ext>
            </a:extLst>
          </a:blip>
          <a:srcRect l="70202" t="16575"/>
          <a:stretch/>
        </p:blipFill>
        <p:spPr>
          <a:xfrm>
            <a:off x="1045028" y="3190592"/>
            <a:ext cx="2041826" cy="3231077"/>
          </a:xfrm>
          <a:prstGeom prst="rect">
            <a:avLst/>
          </a:prstGeom>
        </p:spPr>
      </p:pic>
    </p:spTree>
    <p:extLst>
      <p:ext uri="{BB962C8B-B14F-4D97-AF65-F5344CB8AC3E}">
        <p14:creationId xmlns:p14="http://schemas.microsoft.com/office/powerpoint/2010/main" val="3359207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3940" y="390873"/>
            <a:ext cx="8143679" cy="6167665"/>
          </a:xfrm>
        </p:spPr>
        <p:txBody>
          <a:bodyPr>
            <a:normAutofit/>
          </a:bodyPr>
          <a:lstStyle/>
          <a:p>
            <a:pPr algn="just"/>
            <a:r>
              <a:rPr lang="fr-FR" sz="2200" b="1" i="1" dirty="0" smtClean="0"/>
              <a:t>Homologie primaire </a:t>
            </a:r>
          </a:p>
          <a:p>
            <a:pPr marL="68580" indent="0" algn="just">
              <a:buNone/>
            </a:pPr>
            <a:endParaRPr lang="fr-FR" sz="2000" dirty="0" smtClean="0"/>
          </a:p>
          <a:p>
            <a:pPr marL="68580" indent="0" algn="just">
              <a:buNone/>
            </a:pPr>
            <a:r>
              <a:rPr lang="fr-FR" sz="2000" dirty="0" smtClean="0"/>
              <a:t>Le radius du dauphin est homologue du radius de la chauve-souris, car ils sont connectés à un segment proximal unique lui-même connecté à la ceinture scapulaire (l’humérus).  Ils sont aussi connectés à un second os parallèle (ulna), puis à des pièces carpiennes plus distales.  </a:t>
            </a:r>
          </a:p>
          <a:p>
            <a:pPr marL="68580" indent="0" algn="just">
              <a:buNone/>
            </a:pPr>
            <a:endParaRPr lang="fr-FR" sz="2000" dirty="0" smtClean="0"/>
          </a:p>
          <a:p>
            <a:pPr marL="68580" indent="0" algn="just">
              <a:buNone/>
            </a:pPr>
            <a:endParaRPr lang="fr-FR" sz="2000" dirty="0" smtClean="0"/>
          </a:p>
          <a:p>
            <a:pPr marL="68580" indent="0" algn="just">
              <a:buNone/>
            </a:pPr>
            <a:r>
              <a:rPr lang="fr-FR" sz="2000" dirty="0"/>
              <a:t>D</a:t>
            </a:r>
            <a:r>
              <a:rPr lang="fr-FR" sz="2000" dirty="0" smtClean="0"/>
              <a:t>e par la forme du radius, nous pouvons mettre en évidence que le radius de la chauve-souris ressemble plus à celui de l’homme qu’à celui du dauphin</a:t>
            </a:r>
            <a:endParaRPr lang="fr-FR" sz="2000" dirty="0"/>
          </a:p>
          <a:p>
            <a:pPr marL="68580" indent="0" algn="just">
              <a:buNone/>
            </a:pPr>
            <a:endParaRPr lang="fr-FR" sz="2000" dirty="0" smtClean="0">
              <a:sym typeface="Wingdings"/>
            </a:endParaRPr>
          </a:p>
          <a:p>
            <a:pPr marL="68580" indent="0" algn="just">
              <a:buNone/>
            </a:pPr>
            <a:r>
              <a:rPr lang="fr-FR" sz="2000" dirty="0" smtClean="0">
                <a:sym typeface="Wingdings"/>
              </a:rPr>
              <a:t> </a:t>
            </a:r>
            <a:r>
              <a:rPr lang="fr-FR" sz="2000" dirty="0">
                <a:sym typeface="Wingdings"/>
              </a:rPr>
              <a:t>O</a:t>
            </a:r>
            <a:r>
              <a:rPr lang="fr-FR" sz="2000" dirty="0" smtClean="0"/>
              <a:t>n peut émettre une hypothèse d’homologie primaire </a:t>
            </a:r>
            <a:r>
              <a:rPr lang="fr-FR" sz="2000" dirty="0" err="1" smtClean="0"/>
              <a:t>càd</a:t>
            </a:r>
            <a:r>
              <a:rPr lang="fr-FR" sz="2000" dirty="0" smtClean="0"/>
              <a:t> qu’on fait le pari qu’à cette ressemblance anatomique correspond une communauté d’ascendance.</a:t>
            </a:r>
          </a:p>
        </p:txBody>
      </p:sp>
      <p:sp>
        <p:nvSpPr>
          <p:cNvPr id="2" name="ZoneTexte 1"/>
          <p:cNvSpPr txBox="1"/>
          <p:nvPr/>
        </p:nvSpPr>
        <p:spPr>
          <a:xfrm>
            <a:off x="4636251" y="-2"/>
            <a:ext cx="3668687" cy="646331"/>
          </a:xfrm>
          <a:prstGeom prst="rect">
            <a:avLst/>
          </a:prstGeom>
          <a:noFill/>
        </p:spPr>
        <p:txBody>
          <a:bodyPr wrap="square" rtlCol="0">
            <a:spAutoFit/>
          </a:bodyPr>
          <a:lstStyle/>
          <a:p>
            <a:r>
              <a:rPr lang="fr-FR" dirty="0" smtClean="0"/>
              <a:t>2. Construire une classification phylogénétique</a:t>
            </a:r>
            <a:endParaRPr lang="fr-FR" dirty="0"/>
          </a:p>
        </p:txBody>
      </p:sp>
    </p:spTree>
    <p:extLst>
      <p:ext uri="{BB962C8B-B14F-4D97-AF65-F5344CB8AC3E}">
        <p14:creationId xmlns:p14="http://schemas.microsoft.com/office/powerpoint/2010/main" val="1371517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3940" y="5073"/>
            <a:ext cx="8143679" cy="6167665"/>
          </a:xfrm>
        </p:spPr>
        <p:txBody>
          <a:bodyPr>
            <a:normAutofit/>
          </a:bodyPr>
          <a:lstStyle/>
          <a:p>
            <a:pPr marL="68580" indent="0" algn="just">
              <a:buNone/>
            </a:pPr>
            <a:r>
              <a:rPr lang="fr-FR" dirty="0" smtClean="0"/>
              <a:t> </a:t>
            </a:r>
          </a:p>
          <a:p>
            <a:pPr algn="just"/>
            <a:r>
              <a:rPr lang="fr-FR" b="1" i="1" dirty="0" smtClean="0"/>
              <a:t>Homologie secondaire</a:t>
            </a:r>
          </a:p>
          <a:p>
            <a:pPr marL="68580" indent="0" algn="just">
              <a:buNone/>
            </a:pPr>
            <a:endParaRPr lang="fr-FR" b="1" i="1" dirty="0"/>
          </a:p>
          <a:p>
            <a:pPr marL="68580" indent="0" algn="just">
              <a:buNone/>
            </a:pPr>
            <a:endParaRPr lang="fr-FR" b="1" i="1" dirty="0" smtClean="0"/>
          </a:p>
          <a:p>
            <a:pPr marL="68580" indent="0" algn="just">
              <a:buNone/>
            </a:pPr>
            <a:r>
              <a:rPr lang="fr-FR" dirty="0" smtClean="0"/>
              <a:t>C’est l’arbre phylogénétique qui, une fois reconstruit, donnera la réponse au pari. Il dira si les structures supposées homologues sont bel et bien héritées d’un ancêtre commun hypothétique (homologie secondaire, ou homologie confirmée), ou bien si elles sont apparues plusieurs fois indépendamment. L’homologie primaire est une hypothèse d’homologie à partir des connexions. L’homologie secondaire, c’est l’homologie par ascendance commune, confirmée par l’arbre.</a:t>
            </a:r>
          </a:p>
          <a:p>
            <a:pPr algn="just"/>
            <a:endParaRPr lang="fr-FR" dirty="0"/>
          </a:p>
        </p:txBody>
      </p:sp>
      <p:sp>
        <p:nvSpPr>
          <p:cNvPr id="2" name="ZoneTexte 1"/>
          <p:cNvSpPr txBox="1"/>
          <p:nvPr/>
        </p:nvSpPr>
        <p:spPr>
          <a:xfrm>
            <a:off x="4636251" y="-2"/>
            <a:ext cx="3668687" cy="646331"/>
          </a:xfrm>
          <a:prstGeom prst="rect">
            <a:avLst/>
          </a:prstGeom>
          <a:noFill/>
        </p:spPr>
        <p:txBody>
          <a:bodyPr wrap="square" rtlCol="0">
            <a:spAutoFit/>
          </a:bodyPr>
          <a:lstStyle/>
          <a:p>
            <a:r>
              <a:rPr lang="fr-FR" dirty="0" smtClean="0"/>
              <a:t>2. Construire une classification phylogénétique</a:t>
            </a:r>
            <a:endParaRPr lang="fr-FR" dirty="0"/>
          </a:p>
        </p:txBody>
      </p:sp>
    </p:spTree>
    <p:extLst>
      <p:ext uri="{BB962C8B-B14F-4D97-AF65-F5344CB8AC3E}">
        <p14:creationId xmlns:p14="http://schemas.microsoft.com/office/powerpoint/2010/main" val="4115233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3940" y="342648"/>
            <a:ext cx="8143679" cy="6167665"/>
          </a:xfrm>
        </p:spPr>
        <p:txBody>
          <a:bodyPr>
            <a:normAutofit fontScale="92500" lnSpcReduction="20000"/>
          </a:bodyPr>
          <a:lstStyle/>
          <a:p>
            <a:pPr marL="68580" indent="0">
              <a:buNone/>
            </a:pPr>
            <a:r>
              <a:rPr lang="fr-FR" b="1" dirty="0" smtClean="0">
                <a:solidFill>
                  <a:schemeClr val="accent3">
                    <a:lumMod val="50000"/>
                  </a:schemeClr>
                </a:solidFill>
              </a:rPr>
              <a:t>2.2. Construction d’un </a:t>
            </a:r>
          </a:p>
          <a:p>
            <a:pPr marL="68580" indent="0">
              <a:buNone/>
            </a:pPr>
            <a:r>
              <a:rPr lang="fr-FR" b="1" dirty="0" smtClean="0">
                <a:solidFill>
                  <a:schemeClr val="accent3">
                    <a:lumMod val="50000"/>
                  </a:schemeClr>
                </a:solidFill>
              </a:rPr>
              <a:t>	arbre phylogénétique</a:t>
            </a:r>
          </a:p>
          <a:p>
            <a:pPr marL="68580" indent="0">
              <a:buNone/>
            </a:pPr>
            <a:endParaRPr lang="fr-FR" b="1" i="1" dirty="0" smtClean="0"/>
          </a:p>
          <a:p>
            <a:pPr marL="68580" indent="0">
              <a:buNone/>
            </a:pPr>
            <a:r>
              <a:rPr lang="fr-FR" b="1" i="1" dirty="0" smtClean="0"/>
              <a:t>Étape 1: choisir les espèces que l’on veut classer</a:t>
            </a:r>
            <a:endParaRPr lang="fr-FR" b="1" i="1" dirty="0"/>
          </a:p>
          <a:p>
            <a:pPr marL="68580" indent="0">
              <a:buNone/>
            </a:pPr>
            <a:r>
              <a:rPr lang="fr-FR" dirty="0" smtClean="0"/>
              <a:t>minimum </a:t>
            </a:r>
            <a:r>
              <a:rPr lang="fr-FR" dirty="0"/>
              <a:t>d’espèces </a:t>
            </a:r>
            <a:r>
              <a:rPr lang="fr-FR" dirty="0" smtClean="0"/>
              <a:t>= 4 </a:t>
            </a:r>
          </a:p>
          <a:p>
            <a:pPr marL="68580" indent="0">
              <a:buNone/>
            </a:pPr>
            <a:r>
              <a:rPr lang="fr-FR" dirty="0" smtClean="0"/>
              <a:t>À comparer </a:t>
            </a:r>
            <a:r>
              <a:rPr lang="fr-FR" dirty="0"/>
              <a:t>avec un ancêtre commun qui fait partie de ce qu’on appelle l’extra-</a:t>
            </a:r>
            <a:r>
              <a:rPr lang="fr-FR" dirty="0" smtClean="0"/>
              <a:t>groupe (individu </a:t>
            </a:r>
            <a:r>
              <a:rPr lang="fr-FR" dirty="0"/>
              <a:t>ancestral qui n’a aucun des caractères évolués des espèces à </a:t>
            </a:r>
            <a:r>
              <a:rPr lang="fr-FR" dirty="0" smtClean="0"/>
              <a:t>classer).</a:t>
            </a:r>
            <a:endParaRPr lang="fr-FR" dirty="0"/>
          </a:p>
          <a:p>
            <a:pPr marL="68580" indent="0">
              <a:buNone/>
            </a:pPr>
            <a:r>
              <a:rPr lang="fr-FR" sz="1900" dirty="0" smtClean="0"/>
              <a:t>EX: les </a:t>
            </a:r>
            <a:r>
              <a:rPr lang="fr-FR" sz="1900" dirty="0"/>
              <a:t>liens de parenté </a:t>
            </a:r>
            <a:r>
              <a:rPr lang="fr-FR" sz="1900" dirty="0" smtClean="0"/>
              <a:t>entre:</a:t>
            </a:r>
          </a:p>
          <a:p>
            <a:pPr>
              <a:buFontTx/>
              <a:buChar char="-"/>
            </a:pPr>
            <a:r>
              <a:rPr lang="fr-FR" sz="1900" dirty="0" smtClean="0"/>
              <a:t>la </a:t>
            </a:r>
            <a:r>
              <a:rPr lang="fr-FR" sz="1900" dirty="0"/>
              <a:t>chauve-souris, </a:t>
            </a:r>
            <a:endParaRPr lang="fr-FR" sz="1900" dirty="0" smtClean="0"/>
          </a:p>
          <a:p>
            <a:pPr>
              <a:buFontTx/>
              <a:buChar char="-"/>
            </a:pPr>
            <a:r>
              <a:rPr lang="fr-FR" sz="1900" dirty="0" smtClean="0"/>
              <a:t>l’homme  </a:t>
            </a:r>
          </a:p>
          <a:p>
            <a:pPr>
              <a:buFontTx/>
              <a:buChar char="-"/>
            </a:pPr>
            <a:r>
              <a:rPr lang="fr-FR" sz="1900" dirty="0" smtClean="0"/>
              <a:t>le </a:t>
            </a:r>
            <a:r>
              <a:rPr lang="fr-FR" sz="1900" dirty="0"/>
              <a:t>pigeon, </a:t>
            </a:r>
          </a:p>
          <a:p>
            <a:pPr marL="68580" indent="0">
              <a:buNone/>
            </a:pPr>
            <a:r>
              <a:rPr lang="fr-FR" sz="1900" dirty="0" smtClean="0"/>
              <a:t>	</a:t>
            </a:r>
            <a:r>
              <a:rPr lang="fr-FR" sz="1900" dirty="0" smtClean="0">
                <a:sym typeface="Wingdings"/>
              </a:rPr>
              <a:t> </a:t>
            </a:r>
            <a:r>
              <a:rPr lang="fr-FR" sz="1900" dirty="0" smtClean="0"/>
              <a:t>ces trois espèces font partie des amniotes </a:t>
            </a:r>
          </a:p>
          <a:p>
            <a:pPr marL="68580" indent="0">
              <a:buNone/>
            </a:pPr>
            <a:endParaRPr lang="fr-FR" sz="1900" dirty="0" smtClean="0"/>
          </a:p>
          <a:p>
            <a:pPr>
              <a:buFontTx/>
              <a:buChar char="-"/>
            </a:pPr>
            <a:r>
              <a:rPr lang="fr-FR" sz="1900" dirty="0"/>
              <a:t>l</a:t>
            </a:r>
            <a:r>
              <a:rPr lang="fr-FR" sz="1900" dirty="0" smtClean="0"/>
              <a:t>a </a:t>
            </a:r>
            <a:r>
              <a:rPr lang="fr-FR" sz="1900" dirty="0"/>
              <a:t>truite (extra-groupe) vient achever mon échantillon pour avoir un être vivant qui ne fait pas partie des amniotes. </a:t>
            </a:r>
            <a:endParaRPr lang="fr-FR" sz="1900" dirty="0" smtClean="0"/>
          </a:p>
          <a:p>
            <a:pPr marL="68580" indent="0">
              <a:buNone/>
            </a:pPr>
            <a:endParaRPr lang="fr-FR" sz="1900" dirty="0"/>
          </a:p>
          <a:p>
            <a:pPr marL="68580" indent="0">
              <a:buNone/>
            </a:pPr>
            <a:r>
              <a:rPr lang="fr-FR" b="1" i="1" dirty="0" smtClean="0"/>
              <a:t>Étape 2: regrouper </a:t>
            </a:r>
            <a:r>
              <a:rPr lang="fr-FR" b="1" i="1" dirty="0"/>
              <a:t>d</a:t>
            </a:r>
            <a:r>
              <a:rPr lang="fr-FR" b="1" i="1" dirty="0" smtClean="0"/>
              <a:t>es informations pertinentes pour la comparaison afin de pouvoir répondre à la question:</a:t>
            </a:r>
          </a:p>
          <a:p>
            <a:pPr marL="68580" indent="0">
              <a:buNone/>
            </a:pPr>
            <a:r>
              <a:rPr lang="fr-FR" b="1" i="1" dirty="0"/>
              <a:t>	</a:t>
            </a:r>
            <a:r>
              <a:rPr lang="fr-FR" b="1" i="1" dirty="0" smtClean="0"/>
              <a:t>	Qui est le plus proche de qui?</a:t>
            </a:r>
            <a:endParaRPr lang="fr-FR" b="1" i="1" dirty="0"/>
          </a:p>
        </p:txBody>
      </p:sp>
      <p:sp>
        <p:nvSpPr>
          <p:cNvPr id="2" name="ZoneTexte 1"/>
          <p:cNvSpPr txBox="1"/>
          <p:nvPr/>
        </p:nvSpPr>
        <p:spPr>
          <a:xfrm>
            <a:off x="4636251" y="-2"/>
            <a:ext cx="3668687" cy="646331"/>
          </a:xfrm>
          <a:prstGeom prst="rect">
            <a:avLst/>
          </a:prstGeom>
          <a:noFill/>
        </p:spPr>
        <p:txBody>
          <a:bodyPr wrap="square" rtlCol="0">
            <a:spAutoFit/>
          </a:bodyPr>
          <a:lstStyle/>
          <a:p>
            <a:r>
              <a:rPr lang="fr-FR" dirty="0" smtClean="0"/>
              <a:t>2. Construire une classification phylogénétique</a:t>
            </a:r>
            <a:endParaRPr lang="fr-FR" dirty="0"/>
          </a:p>
        </p:txBody>
      </p:sp>
    </p:spTree>
    <p:extLst>
      <p:ext uri="{BB962C8B-B14F-4D97-AF65-F5344CB8AC3E}">
        <p14:creationId xmlns:p14="http://schemas.microsoft.com/office/powerpoint/2010/main" val="3359207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3940" y="342648"/>
            <a:ext cx="8143679" cy="6515352"/>
          </a:xfrm>
        </p:spPr>
        <p:txBody>
          <a:bodyPr>
            <a:normAutofit fontScale="92500" lnSpcReduction="20000"/>
          </a:bodyPr>
          <a:lstStyle/>
          <a:p>
            <a:pPr marL="68580" indent="0" algn="just">
              <a:buNone/>
            </a:pPr>
            <a:r>
              <a:rPr lang="fr-FR" b="1" dirty="0" smtClean="0">
                <a:solidFill>
                  <a:schemeClr val="accent3">
                    <a:lumMod val="50000"/>
                  </a:schemeClr>
                </a:solidFill>
              </a:rPr>
              <a:t>2.2. Construction d’un </a:t>
            </a:r>
          </a:p>
          <a:p>
            <a:pPr marL="68580" indent="0" algn="just">
              <a:buNone/>
            </a:pPr>
            <a:r>
              <a:rPr lang="fr-FR" b="1" dirty="0" smtClean="0">
                <a:solidFill>
                  <a:schemeClr val="accent3">
                    <a:lumMod val="50000"/>
                  </a:schemeClr>
                </a:solidFill>
              </a:rPr>
              <a:t>	arbre phylogénétique (suite)</a:t>
            </a:r>
          </a:p>
          <a:p>
            <a:pPr marL="68580" indent="0" algn="just">
              <a:buNone/>
            </a:pPr>
            <a:endParaRPr lang="fr-FR" b="1" i="1" dirty="0" smtClean="0"/>
          </a:p>
          <a:p>
            <a:pPr marL="68580" indent="0" algn="just">
              <a:buNone/>
            </a:pPr>
            <a:r>
              <a:rPr lang="fr-FR" b="1" i="1" dirty="0" smtClean="0"/>
              <a:t>Étape 3: coder les caractères </a:t>
            </a:r>
          </a:p>
          <a:p>
            <a:pPr marL="68580" indent="0" algn="just">
              <a:buNone/>
            </a:pPr>
            <a:r>
              <a:rPr lang="fr-FR" b="1" i="1" dirty="0"/>
              <a:t>	</a:t>
            </a:r>
            <a:r>
              <a:rPr lang="fr-FR" b="1" i="1" dirty="0" smtClean="0">
                <a:solidFill>
                  <a:schemeClr val="bg2">
                    <a:lumMod val="50000"/>
                  </a:schemeClr>
                </a:solidFill>
              </a:rPr>
              <a:t>0 état dans l’extra-groupe – 1 </a:t>
            </a:r>
            <a:r>
              <a:rPr lang="fr-FR" b="1" i="1" dirty="0" smtClean="0">
                <a:solidFill>
                  <a:schemeClr val="bg2">
                    <a:lumMod val="50000"/>
                  </a:schemeClr>
                </a:solidFill>
              </a:rPr>
              <a:t>présence</a:t>
            </a:r>
          </a:p>
          <a:p>
            <a:pPr marL="68580" indent="0" algn="just">
              <a:buNone/>
            </a:pPr>
            <a:r>
              <a:rPr lang="fr-FR" b="1" i="1" dirty="0">
                <a:solidFill>
                  <a:schemeClr val="bg2">
                    <a:lumMod val="50000"/>
                  </a:schemeClr>
                </a:solidFill>
              </a:rPr>
              <a:t>	</a:t>
            </a:r>
            <a:r>
              <a:rPr lang="fr-FR" b="1" i="1" dirty="0" smtClean="0">
                <a:solidFill>
                  <a:schemeClr val="bg2">
                    <a:lumMod val="50000"/>
                  </a:schemeClr>
                </a:solidFill>
              </a:rPr>
              <a:t>	état primitif		état dérivé</a:t>
            </a:r>
            <a:endParaRPr lang="fr-FR" b="1" i="1" dirty="0" smtClean="0">
              <a:solidFill>
                <a:schemeClr val="bg2">
                  <a:lumMod val="50000"/>
                </a:schemeClr>
              </a:solidFill>
            </a:endParaRPr>
          </a:p>
          <a:p>
            <a:pPr marL="68580" indent="0" algn="just">
              <a:buNone/>
            </a:pPr>
            <a:endParaRPr lang="fr-FR" sz="1900" b="1" i="1" dirty="0" smtClean="0">
              <a:solidFill>
                <a:schemeClr val="bg2">
                  <a:lumMod val="50000"/>
                </a:schemeClr>
              </a:solidFill>
            </a:endParaRPr>
          </a:p>
          <a:p>
            <a:pPr marL="68580" indent="0" algn="just">
              <a:buNone/>
            </a:pPr>
            <a:r>
              <a:rPr lang="fr-FR" dirty="0" smtClean="0">
                <a:sym typeface="Wingdings"/>
              </a:rPr>
              <a:t></a:t>
            </a:r>
            <a:r>
              <a:rPr lang="fr-FR" dirty="0" smtClean="0"/>
              <a:t>On </a:t>
            </a:r>
            <a:r>
              <a:rPr lang="fr-FR" dirty="0"/>
              <a:t>distingue donc deux types de </a:t>
            </a:r>
            <a:r>
              <a:rPr lang="fr-FR" dirty="0" smtClean="0"/>
              <a:t>caractères</a:t>
            </a:r>
            <a:r>
              <a:rPr lang="fr-FR" dirty="0"/>
              <a:t>:</a:t>
            </a:r>
            <a:r>
              <a:rPr lang="fr-FR" dirty="0" smtClean="0"/>
              <a:t> </a:t>
            </a:r>
          </a:p>
          <a:p>
            <a:pPr marL="68580" indent="0" algn="just">
              <a:buNone/>
            </a:pPr>
            <a:r>
              <a:rPr lang="fr-FR" dirty="0"/>
              <a:t>	</a:t>
            </a:r>
            <a:r>
              <a:rPr lang="fr-FR" dirty="0" smtClean="0"/>
              <a:t>les </a:t>
            </a:r>
            <a:r>
              <a:rPr lang="fr-FR" b="1" dirty="0"/>
              <a:t>primitif</a:t>
            </a:r>
            <a:r>
              <a:rPr lang="fr-FR" dirty="0"/>
              <a:t>s qui sont communs avec l’extra-groupe et </a:t>
            </a:r>
            <a:endParaRPr lang="fr-FR" dirty="0" smtClean="0"/>
          </a:p>
          <a:p>
            <a:pPr marL="68580" indent="0" algn="just">
              <a:buNone/>
            </a:pPr>
            <a:r>
              <a:rPr lang="fr-FR" dirty="0"/>
              <a:t>	</a:t>
            </a:r>
            <a:r>
              <a:rPr lang="fr-FR" dirty="0" smtClean="0"/>
              <a:t>les </a:t>
            </a:r>
            <a:r>
              <a:rPr lang="fr-FR" dirty="0"/>
              <a:t>caractères </a:t>
            </a:r>
            <a:r>
              <a:rPr lang="fr-FR" b="1" dirty="0"/>
              <a:t>dérivés</a:t>
            </a:r>
            <a:r>
              <a:rPr lang="fr-FR" dirty="0"/>
              <a:t> qui proposent une évolution par </a:t>
            </a:r>
            <a:r>
              <a:rPr lang="fr-FR" dirty="0" smtClean="0"/>
              <a:t>	rapport </a:t>
            </a:r>
            <a:r>
              <a:rPr lang="fr-FR" dirty="0"/>
              <a:t>à l’extra-groupe</a:t>
            </a:r>
            <a:r>
              <a:rPr lang="fr-FR" dirty="0" smtClean="0"/>
              <a:t>.</a:t>
            </a:r>
          </a:p>
          <a:p>
            <a:pPr marL="68580" indent="0" algn="just">
              <a:buNone/>
            </a:pPr>
            <a:r>
              <a:rPr lang="fr-FR" dirty="0" smtClean="0"/>
              <a:t>Pour </a:t>
            </a:r>
            <a:r>
              <a:rPr lang="fr-FR" dirty="0" smtClean="0"/>
              <a:t>l’exemple:</a:t>
            </a:r>
            <a:endParaRPr lang="fr-FR" dirty="0"/>
          </a:p>
          <a:p>
            <a:pPr marL="68580" indent="0" algn="just">
              <a:buNone/>
            </a:pPr>
            <a:r>
              <a:rPr lang="fr-FR" sz="1700" dirty="0"/>
              <a:t>1. Sacs aériens : sous forme de vessie natatoire (0) ; sous forme de poumons alvéolés fonctionnels (1).</a:t>
            </a:r>
          </a:p>
          <a:p>
            <a:pPr marL="68580" indent="0" algn="just">
              <a:buNone/>
            </a:pPr>
            <a:r>
              <a:rPr lang="fr-FR" sz="1700" dirty="0"/>
              <a:t>2. Appendices pairs : sous forme de nageoires rayonnées (0) ; sous forme de membres marcheurs (1)</a:t>
            </a:r>
          </a:p>
          <a:p>
            <a:pPr marL="68580" indent="0" algn="just">
              <a:buNone/>
            </a:pPr>
            <a:r>
              <a:rPr lang="fr-FR" sz="1700" dirty="0"/>
              <a:t>3. Constitution de la mandibule : plusieurs os (0) ; un seul os, le dentaire (1)</a:t>
            </a:r>
          </a:p>
          <a:p>
            <a:pPr marL="68580" indent="0" algn="just">
              <a:buNone/>
            </a:pPr>
            <a:r>
              <a:rPr lang="fr-FR" sz="1700" dirty="0"/>
              <a:t>4. Glandes mammaires : absence (0) ; présence (1)</a:t>
            </a:r>
          </a:p>
          <a:p>
            <a:pPr marL="68580" indent="0" algn="just">
              <a:buNone/>
            </a:pPr>
            <a:r>
              <a:rPr lang="fr-FR" sz="1700" dirty="0"/>
              <a:t>5. Ailes : absence (0) ; présence (1)</a:t>
            </a:r>
          </a:p>
          <a:p>
            <a:pPr marL="68580" indent="0" algn="just">
              <a:buNone/>
            </a:pPr>
            <a:r>
              <a:rPr lang="fr-FR" sz="1700" dirty="0"/>
              <a:t>6. Dents : présence (0) ; absence (1)</a:t>
            </a:r>
          </a:p>
          <a:p>
            <a:pPr marL="68580" indent="0" algn="just">
              <a:buNone/>
            </a:pPr>
            <a:r>
              <a:rPr lang="fr-FR" sz="1700" dirty="0"/>
              <a:t>7. Colonne vertébrale : présence (0) ; absence (1)</a:t>
            </a:r>
            <a:r>
              <a:rPr lang="fr-FR" sz="1700" dirty="0" smtClean="0"/>
              <a:t>.</a:t>
            </a:r>
            <a:endParaRPr lang="fr-FR" sz="1700" dirty="0"/>
          </a:p>
        </p:txBody>
      </p:sp>
      <p:sp>
        <p:nvSpPr>
          <p:cNvPr id="2" name="ZoneTexte 1"/>
          <p:cNvSpPr txBox="1"/>
          <p:nvPr/>
        </p:nvSpPr>
        <p:spPr>
          <a:xfrm>
            <a:off x="4636251" y="-2"/>
            <a:ext cx="3668687" cy="646331"/>
          </a:xfrm>
          <a:prstGeom prst="rect">
            <a:avLst/>
          </a:prstGeom>
          <a:noFill/>
        </p:spPr>
        <p:txBody>
          <a:bodyPr wrap="square" rtlCol="0">
            <a:spAutoFit/>
          </a:bodyPr>
          <a:lstStyle/>
          <a:p>
            <a:r>
              <a:rPr lang="fr-FR" dirty="0" smtClean="0"/>
              <a:t>2. Construire une classification phylogénétique</a:t>
            </a:r>
            <a:endParaRPr lang="fr-FR" dirty="0"/>
          </a:p>
        </p:txBody>
      </p:sp>
    </p:spTree>
    <p:extLst>
      <p:ext uri="{BB962C8B-B14F-4D97-AF65-F5344CB8AC3E}">
        <p14:creationId xmlns:p14="http://schemas.microsoft.com/office/powerpoint/2010/main" val="1442442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3940" y="342648"/>
            <a:ext cx="8143679" cy="6515352"/>
          </a:xfrm>
        </p:spPr>
        <p:txBody>
          <a:bodyPr>
            <a:normAutofit/>
          </a:bodyPr>
          <a:lstStyle/>
          <a:p>
            <a:pPr marL="68580" indent="0" algn="just">
              <a:buNone/>
            </a:pPr>
            <a:r>
              <a:rPr lang="fr-FR" b="1" dirty="0" smtClean="0">
                <a:solidFill>
                  <a:schemeClr val="accent3">
                    <a:lumMod val="50000"/>
                  </a:schemeClr>
                </a:solidFill>
              </a:rPr>
              <a:t>2.2. Construction d’un </a:t>
            </a:r>
          </a:p>
          <a:p>
            <a:pPr marL="68580" indent="0" algn="just">
              <a:buNone/>
            </a:pPr>
            <a:r>
              <a:rPr lang="fr-FR" b="1" dirty="0" smtClean="0">
                <a:solidFill>
                  <a:schemeClr val="accent3">
                    <a:lumMod val="50000"/>
                  </a:schemeClr>
                </a:solidFill>
              </a:rPr>
              <a:t>	arbre phylogénétique (suite)</a:t>
            </a:r>
          </a:p>
          <a:p>
            <a:pPr marL="68580" indent="0" algn="just">
              <a:buNone/>
            </a:pPr>
            <a:endParaRPr lang="fr-FR" b="1" i="1" dirty="0" smtClean="0"/>
          </a:p>
          <a:p>
            <a:pPr marL="68580" indent="0" algn="just">
              <a:buNone/>
            </a:pPr>
            <a:r>
              <a:rPr lang="fr-FR" b="1" i="1" dirty="0" smtClean="0"/>
              <a:t>Étape 3: coder les caractères </a:t>
            </a:r>
          </a:p>
          <a:p>
            <a:pPr marL="68580" indent="0" algn="just">
              <a:buNone/>
            </a:pPr>
            <a:r>
              <a:rPr lang="fr-FR" b="1" i="1" dirty="0">
                <a:sym typeface="Wingdings"/>
              </a:rPr>
              <a:t>	</a:t>
            </a:r>
            <a:r>
              <a:rPr lang="fr-FR" b="1" i="1" dirty="0" smtClean="0">
                <a:sym typeface="Wingdings"/>
              </a:rPr>
              <a:t>	 obtention d’un tableau récapitulatif</a:t>
            </a:r>
            <a:endParaRPr lang="fr-FR" b="1" i="1" dirty="0" smtClean="0"/>
          </a:p>
          <a:p>
            <a:pPr marL="68580" indent="0" algn="just">
              <a:buNone/>
            </a:pPr>
            <a:r>
              <a:rPr lang="fr-FR" b="1" i="1" dirty="0"/>
              <a:t>	</a:t>
            </a:r>
            <a:endParaRPr lang="fr-FR" dirty="0"/>
          </a:p>
        </p:txBody>
      </p:sp>
      <p:sp>
        <p:nvSpPr>
          <p:cNvPr id="2" name="ZoneTexte 1"/>
          <p:cNvSpPr txBox="1"/>
          <p:nvPr/>
        </p:nvSpPr>
        <p:spPr>
          <a:xfrm>
            <a:off x="4636251" y="-2"/>
            <a:ext cx="3668687" cy="646331"/>
          </a:xfrm>
          <a:prstGeom prst="rect">
            <a:avLst/>
          </a:prstGeom>
          <a:noFill/>
        </p:spPr>
        <p:txBody>
          <a:bodyPr wrap="square" rtlCol="0">
            <a:spAutoFit/>
          </a:bodyPr>
          <a:lstStyle/>
          <a:p>
            <a:r>
              <a:rPr lang="fr-FR" dirty="0" smtClean="0"/>
              <a:t>2. Construire une classification phylogénétique</a:t>
            </a:r>
            <a:endParaRPr lang="fr-FR" dirty="0"/>
          </a:p>
        </p:txBody>
      </p:sp>
      <p:pic>
        <p:nvPicPr>
          <p:cNvPr id="4" name="Image 3" descr="http://www.snv.jussieu.fr/vie/dossiers/evolution/classification/illustrations/figure%206a.jpg"/>
          <p:cNvPicPr/>
          <p:nvPr/>
        </p:nvPicPr>
        <p:blipFill>
          <a:blip r:embed="rId3">
            <a:extLst>
              <a:ext uri="{28A0092B-C50C-407E-A947-70E740481C1C}">
                <a14:useLocalDpi xmlns:a14="http://schemas.microsoft.com/office/drawing/2010/main" val="0"/>
              </a:ext>
            </a:extLst>
          </a:blip>
          <a:srcRect/>
          <a:stretch>
            <a:fillRect/>
          </a:stretch>
        </p:blipFill>
        <p:spPr bwMode="auto">
          <a:xfrm>
            <a:off x="503939" y="2889668"/>
            <a:ext cx="8143680" cy="2276663"/>
          </a:xfrm>
          <a:prstGeom prst="rect">
            <a:avLst/>
          </a:prstGeom>
          <a:noFill/>
          <a:ln>
            <a:noFill/>
          </a:ln>
        </p:spPr>
      </p:pic>
    </p:spTree>
    <p:extLst>
      <p:ext uri="{BB962C8B-B14F-4D97-AF65-F5344CB8AC3E}">
        <p14:creationId xmlns:p14="http://schemas.microsoft.com/office/powerpoint/2010/main" val="3270652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3940" y="342648"/>
            <a:ext cx="8143679" cy="6515352"/>
          </a:xfrm>
        </p:spPr>
        <p:txBody>
          <a:bodyPr>
            <a:normAutofit/>
          </a:bodyPr>
          <a:lstStyle/>
          <a:p>
            <a:pPr marL="68580" indent="0" algn="just">
              <a:buNone/>
            </a:pPr>
            <a:r>
              <a:rPr lang="fr-FR" b="1" dirty="0" smtClean="0">
                <a:solidFill>
                  <a:schemeClr val="accent3">
                    <a:lumMod val="50000"/>
                  </a:schemeClr>
                </a:solidFill>
              </a:rPr>
              <a:t>2.2. Construction d’un </a:t>
            </a:r>
          </a:p>
          <a:p>
            <a:pPr marL="68580" indent="0" algn="just">
              <a:buNone/>
            </a:pPr>
            <a:r>
              <a:rPr lang="fr-FR" b="1" dirty="0" smtClean="0">
                <a:solidFill>
                  <a:schemeClr val="accent3">
                    <a:lumMod val="50000"/>
                  </a:schemeClr>
                </a:solidFill>
              </a:rPr>
              <a:t>	arbre phylogénétique (suite)</a:t>
            </a:r>
          </a:p>
          <a:p>
            <a:pPr marL="68580" indent="0" algn="just">
              <a:buNone/>
            </a:pPr>
            <a:endParaRPr lang="fr-FR" b="1" i="1" dirty="0" smtClean="0"/>
          </a:p>
          <a:p>
            <a:pPr marL="68580" indent="0" algn="just">
              <a:buNone/>
            </a:pPr>
            <a:r>
              <a:rPr lang="fr-FR" b="1" i="1" dirty="0" smtClean="0"/>
              <a:t>Étape 3: coder les caractères </a:t>
            </a:r>
          </a:p>
          <a:p>
            <a:pPr marL="68580" indent="0" algn="just">
              <a:buNone/>
            </a:pPr>
            <a:r>
              <a:rPr lang="fr-FR" b="1" i="1" dirty="0">
                <a:sym typeface="Wingdings"/>
              </a:rPr>
              <a:t>	</a:t>
            </a:r>
            <a:r>
              <a:rPr lang="fr-FR" b="1" i="1" dirty="0" smtClean="0">
                <a:sym typeface="Wingdings"/>
              </a:rPr>
              <a:t>	 réorganiser le tableau pour pouvoir </a:t>
            </a:r>
          </a:p>
          <a:p>
            <a:pPr marL="68580" indent="0" algn="just">
              <a:buNone/>
            </a:pPr>
            <a:r>
              <a:rPr lang="fr-FR" b="1" i="1" dirty="0">
                <a:sym typeface="Wingdings"/>
              </a:rPr>
              <a:t>	</a:t>
            </a:r>
            <a:r>
              <a:rPr lang="fr-FR" b="1" i="1" dirty="0" smtClean="0">
                <a:sym typeface="Wingdings"/>
              </a:rPr>
              <a:t>	établir un arbre phylogénétique</a:t>
            </a:r>
          </a:p>
          <a:p>
            <a:pPr marL="68580" indent="0" algn="just">
              <a:buNone/>
            </a:pPr>
            <a:endParaRPr lang="fr-FR" b="1" i="1" dirty="0" smtClean="0"/>
          </a:p>
          <a:p>
            <a:pPr marL="68580" indent="0" algn="just">
              <a:buNone/>
            </a:pPr>
            <a:r>
              <a:rPr lang="fr-FR" b="1" i="1" dirty="0"/>
              <a:t>	</a:t>
            </a:r>
            <a:endParaRPr lang="fr-FR" dirty="0"/>
          </a:p>
        </p:txBody>
      </p:sp>
      <p:sp>
        <p:nvSpPr>
          <p:cNvPr id="2" name="ZoneTexte 1"/>
          <p:cNvSpPr txBox="1"/>
          <p:nvPr/>
        </p:nvSpPr>
        <p:spPr>
          <a:xfrm>
            <a:off x="4636251" y="-2"/>
            <a:ext cx="3668687" cy="646331"/>
          </a:xfrm>
          <a:prstGeom prst="rect">
            <a:avLst/>
          </a:prstGeom>
          <a:noFill/>
        </p:spPr>
        <p:txBody>
          <a:bodyPr wrap="square" rtlCol="0">
            <a:spAutoFit/>
          </a:bodyPr>
          <a:lstStyle/>
          <a:p>
            <a:r>
              <a:rPr lang="fr-FR" dirty="0" smtClean="0"/>
              <a:t>2. Construire une classification phylogénétique</a:t>
            </a: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1457137423"/>
              </p:ext>
            </p:extLst>
          </p:nvPr>
        </p:nvGraphicFramePr>
        <p:xfrm>
          <a:off x="365322" y="3270271"/>
          <a:ext cx="8646030" cy="2751146"/>
        </p:xfrm>
        <a:graphic>
          <a:graphicData uri="http://schemas.openxmlformats.org/drawingml/2006/table">
            <a:tbl>
              <a:tblPr firstRow="1" bandRow="1">
                <a:tableStyleId>{775DCB02-9BB8-47FD-8907-85C794F793BA}</a:tableStyleId>
              </a:tblPr>
              <a:tblGrid>
                <a:gridCol w="1080754"/>
                <a:gridCol w="848161"/>
                <a:gridCol w="1303804"/>
                <a:gridCol w="767994"/>
                <a:gridCol w="1178781"/>
                <a:gridCol w="1285943"/>
                <a:gridCol w="857296"/>
                <a:gridCol w="1323297"/>
              </a:tblGrid>
              <a:tr h="691404">
                <a:tc>
                  <a:txBody>
                    <a:bodyPr/>
                    <a:lstStyle/>
                    <a:p>
                      <a:pPr algn="ctr"/>
                      <a:endParaRPr lang="fr-FR" sz="1600" dirty="0"/>
                    </a:p>
                  </a:txBody>
                  <a:tcPr/>
                </a:tc>
                <a:tc>
                  <a:txBody>
                    <a:bodyPr/>
                    <a:lstStyle/>
                    <a:p>
                      <a:pPr algn="ctr"/>
                      <a:r>
                        <a:rPr lang="fr-FR" sz="1400" dirty="0" smtClean="0"/>
                        <a:t>1.</a:t>
                      </a:r>
                    </a:p>
                    <a:p>
                      <a:pPr algn="ctr"/>
                      <a:r>
                        <a:rPr lang="fr-FR" sz="1400" dirty="0" smtClean="0"/>
                        <a:t>Sacs aériens</a:t>
                      </a:r>
                      <a:endParaRPr lang="fr-FR" sz="1400" dirty="0"/>
                    </a:p>
                  </a:txBody>
                  <a:tcPr/>
                </a:tc>
                <a:tc>
                  <a:txBody>
                    <a:bodyPr/>
                    <a:lstStyle/>
                    <a:p>
                      <a:pPr algn="ctr"/>
                      <a:r>
                        <a:rPr lang="fr-FR" sz="1400" dirty="0" smtClean="0"/>
                        <a:t>2.</a:t>
                      </a:r>
                    </a:p>
                    <a:p>
                      <a:pPr algn="ctr"/>
                      <a:r>
                        <a:rPr lang="fr-FR" sz="1400" dirty="0" smtClean="0"/>
                        <a:t>Appendices pairs</a:t>
                      </a:r>
                      <a:endParaRPr lang="fr-FR" sz="1400" dirty="0"/>
                    </a:p>
                  </a:txBody>
                  <a:tcPr/>
                </a:tc>
                <a:tc>
                  <a:txBody>
                    <a:bodyPr/>
                    <a:lstStyle/>
                    <a:p>
                      <a:pPr algn="ctr"/>
                      <a:r>
                        <a:rPr lang="fr-FR" sz="1400" dirty="0" smtClean="0"/>
                        <a:t>5. Ailes</a:t>
                      </a:r>
                      <a:endParaRPr lang="fr-FR" sz="1400" dirty="0"/>
                    </a:p>
                  </a:txBody>
                  <a:tcPr/>
                </a:tc>
                <a:tc>
                  <a:txBody>
                    <a:bodyPr/>
                    <a:lstStyle/>
                    <a:p>
                      <a:pPr algn="ctr"/>
                      <a:r>
                        <a:rPr lang="fr-FR" sz="1400" dirty="0" smtClean="0"/>
                        <a:t>3.</a:t>
                      </a:r>
                    </a:p>
                    <a:p>
                      <a:pPr algn="ctr"/>
                      <a:r>
                        <a:rPr lang="fr-FR" sz="1400" dirty="0" smtClean="0"/>
                        <a:t>Mandibule</a:t>
                      </a:r>
                      <a:endParaRPr lang="fr-FR" sz="1400" dirty="0"/>
                    </a:p>
                  </a:txBody>
                  <a:tcPr/>
                </a:tc>
                <a:tc>
                  <a:txBody>
                    <a:bodyPr/>
                    <a:lstStyle/>
                    <a:p>
                      <a:pPr algn="ctr"/>
                      <a:r>
                        <a:rPr lang="fr-FR" sz="1400" dirty="0" smtClean="0"/>
                        <a:t>4.</a:t>
                      </a:r>
                    </a:p>
                    <a:p>
                      <a:pPr algn="ctr"/>
                      <a:r>
                        <a:rPr lang="fr-FR" sz="1400" dirty="0" smtClean="0"/>
                        <a:t>Glandes mammaires</a:t>
                      </a:r>
                      <a:endParaRPr lang="fr-FR" sz="1400" dirty="0"/>
                    </a:p>
                  </a:txBody>
                  <a:tcPr/>
                </a:tc>
                <a:tc>
                  <a:txBody>
                    <a:bodyPr/>
                    <a:lstStyle/>
                    <a:p>
                      <a:pPr algn="ctr"/>
                      <a:r>
                        <a:rPr lang="fr-FR" sz="1400" dirty="0" smtClean="0"/>
                        <a:t>6.</a:t>
                      </a:r>
                    </a:p>
                    <a:p>
                      <a:pPr algn="ctr"/>
                      <a:r>
                        <a:rPr lang="fr-FR" sz="1400" dirty="0" smtClean="0"/>
                        <a:t>Dents</a:t>
                      </a:r>
                      <a:endParaRPr lang="fr-FR" sz="1400" dirty="0"/>
                    </a:p>
                  </a:txBody>
                  <a:tcPr/>
                </a:tc>
                <a:tc>
                  <a:txBody>
                    <a:bodyPr/>
                    <a:lstStyle/>
                    <a:p>
                      <a:pPr algn="ctr"/>
                      <a:r>
                        <a:rPr lang="fr-FR" sz="1400" dirty="0" smtClean="0"/>
                        <a:t>7.</a:t>
                      </a:r>
                    </a:p>
                    <a:p>
                      <a:pPr algn="ctr"/>
                      <a:r>
                        <a:rPr lang="fr-FR" sz="1400" dirty="0" smtClean="0"/>
                        <a:t>Colonne vertébrale</a:t>
                      </a:r>
                      <a:endParaRPr lang="fr-FR" sz="1400" dirty="0"/>
                    </a:p>
                  </a:txBody>
                  <a:tcPr/>
                </a:tc>
              </a:tr>
              <a:tr h="691404">
                <a:tc>
                  <a:txBody>
                    <a:bodyPr/>
                    <a:lstStyle/>
                    <a:p>
                      <a:pPr algn="ctr"/>
                      <a:r>
                        <a:rPr lang="fr-FR" sz="1400" dirty="0" smtClean="0"/>
                        <a:t>Chauve souris</a:t>
                      </a:r>
                      <a:endParaRPr lang="fr-FR" sz="1400" dirty="0"/>
                    </a:p>
                  </a:txBody>
                  <a:tcPr/>
                </a:tc>
                <a:tc>
                  <a:txBody>
                    <a:bodyPr/>
                    <a:lstStyle/>
                    <a:p>
                      <a:pPr algn="ctr"/>
                      <a:r>
                        <a:rPr lang="fr-FR" sz="1600" dirty="0" smtClean="0"/>
                        <a:t>1</a:t>
                      </a:r>
                      <a:endParaRPr lang="fr-FR" sz="1600" dirty="0"/>
                    </a:p>
                  </a:txBody>
                  <a:tcPr/>
                </a:tc>
                <a:tc>
                  <a:txBody>
                    <a:bodyPr/>
                    <a:lstStyle/>
                    <a:p>
                      <a:pPr algn="ctr"/>
                      <a:r>
                        <a:rPr lang="fr-FR" sz="1600" dirty="0" smtClean="0"/>
                        <a:t>1</a:t>
                      </a:r>
                      <a:endParaRPr lang="fr-FR" sz="1600" dirty="0"/>
                    </a:p>
                  </a:txBody>
                  <a:tcPr/>
                </a:tc>
                <a:tc>
                  <a:txBody>
                    <a:bodyPr/>
                    <a:lstStyle/>
                    <a:p>
                      <a:pPr algn="ctr"/>
                      <a:r>
                        <a:rPr lang="fr-FR" sz="1600" dirty="0" smtClean="0"/>
                        <a:t>1</a:t>
                      </a:r>
                      <a:endParaRPr lang="fr-FR" sz="1600" dirty="0"/>
                    </a:p>
                  </a:txBody>
                  <a:tcPr/>
                </a:tc>
                <a:tc>
                  <a:txBody>
                    <a:bodyPr/>
                    <a:lstStyle/>
                    <a:p>
                      <a:pPr algn="ctr"/>
                      <a:r>
                        <a:rPr lang="fr-FR" sz="1600" dirty="0" smtClean="0"/>
                        <a:t>1</a:t>
                      </a:r>
                      <a:endParaRPr lang="fr-FR" sz="1600" dirty="0"/>
                    </a:p>
                  </a:txBody>
                  <a:tcPr/>
                </a:tc>
                <a:tc>
                  <a:txBody>
                    <a:bodyPr/>
                    <a:lstStyle/>
                    <a:p>
                      <a:pPr algn="ctr"/>
                      <a:r>
                        <a:rPr lang="fr-FR" sz="1600" dirty="0" smtClean="0"/>
                        <a:t>1</a:t>
                      </a:r>
                      <a:endParaRPr lang="fr-FR" sz="1600" dirty="0"/>
                    </a:p>
                  </a:txBody>
                  <a:tcPr/>
                </a:tc>
                <a:tc>
                  <a:txBody>
                    <a:bodyPr/>
                    <a:lstStyle/>
                    <a:p>
                      <a:pPr algn="ctr"/>
                      <a:r>
                        <a:rPr lang="fr-FR" sz="1600" dirty="0" smtClean="0"/>
                        <a:t>0</a:t>
                      </a:r>
                      <a:endParaRPr lang="fr-FR" sz="1600" dirty="0"/>
                    </a:p>
                  </a:txBody>
                  <a:tcPr/>
                </a:tc>
                <a:tc>
                  <a:txBody>
                    <a:bodyPr/>
                    <a:lstStyle/>
                    <a:p>
                      <a:pPr algn="ctr"/>
                      <a:r>
                        <a:rPr lang="fr-FR" sz="1600" dirty="0" smtClean="0"/>
                        <a:t>0</a:t>
                      </a:r>
                      <a:endParaRPr lang="fr-FR" sz="1600" dirty="0"/>
                    </a:p>
                  </a:txBody>
                  <a:tcPr/>
                </a:tc>
              </a:tr>
              <a:tr h="442741">
                <a:tc>
                  <a:txBody>
                    <a:bodyPr/>
                    <a:lstStyle/>
                    <a:p>
                      <a:pPr algn="ctr"/>
                      <a:r>
                        <a:rPr lang="fr-FR" sz="1400" dirty="0" smtClean="0"/>
                        <a:t>Homme</a:t>
                      </a:r>
                      <a:endParaRPr lang="fr-FR" sz="1400" dirty="0"/>
                    </a:p>
                  </a:txBody>
                  <a:tcPr/>
                </a:tc>
                <a:tc>
                  <a:txBody>
                    <a:bodyPr/>
                    <a:lstStyle/>
                    <a:p>
                      <a:pPr algn="ctr"/>
                      <a:r>
                        <a:rPr lang="fr-FR" sz="1600" dirty="0" smtClean="0"/>
                        <a:t>1</a:t>
                      </a:r>
                      <a:endParaRPr lang="fr-FR" sz="1600" dirty="0"/>
                    </a:p>
                  </a:txBody>
                  <a:tcPr/>
                </a:tc>
                <a:tc>
                  <a:txBody>
                    <a:bodyPr/>
                    <a:lstStyle/>
                    <a:p>
                      <a:pPr algn="ctr"/>
                      <a:r>
                        <a:rPr lang="fr-FR" sz="1600" dirty="0" smtClean="0"/>
                        <a:t>1</a:t>
                      </a:r>
                      <a:endParaRPr lang="fr-FR" sz="1600" dirty="0"/>
                    </a:p>
                  </a:txBody>
                  <a:tcPr/>
                </a:tc>
                <a:tc>
                  <a:txBody>
                    <a:bodyPr/>
                    <a:lstStyle/>
                    <a:p>
                      <a:pPr algn="ctr"/>
                      <a:r>
                        <a:rPr lang="fr-FR" sz="1600" dirty="0" smtClean="0"/>
                        <a:t>1</a:t>
                      </a:r>
                      <a:endParaRPr lang="fr-FR" sz="1600" dirty="0"/>
                    </a:p>
                  </a:txBody>
                  <a:tcPr/>
                </a:tc>
                <a:tc>
                  <a:txBody>
                    <a:bodyPr/>
                    <a:lstStyle/>
                    <a:p>
                      <a:pPr algn="ctr"/>
                      <a:r>
                        <a:rPr lang="fr-FR" sz="1600" dirty="0" smtClean="0"/>
                        <a:t>1</a:t>
                      </a:r>
                      <a:endParaRPr lang="fr-FR" sz="1600" dirty="0"/>
                    </a:p>
                  </a:txBody>
                  <a:tcPr/>
                </a:tc>
                <a:tc>
                  <a:txBody>
                    <a:bodyPr/>
                    <a:lstStyle/>
                    <a:p>
                      <a:pPr algn="ctr"/>
                      <a:r>
                        <a:rPr lang="fr-FR" sz="1600" dirty="0" smtClean="0"/>
                        <a:t>1</a:t>
                      </a:r>
                      <a:endParaRPr lang="fr-FR" sz="1600" dirty="0"/>
                    </a:p>
                  </a:txBody>
                  <a:tcPr/>
                </a:tc>
                <a:tc>
                  <a:txBody>
                    <a:bodyPr/>
                    <a:lstStyle/>
                    <a:p>
                      <a:pPr algn="ctr"/>
                      <a:r>
                        <a:rPr lang="fr-FR" sz="1600" dirty="0" smtClean="0"/>
                        <a:t>0</a:t>
                      </a:r>
                      <a:endParaRPr lang="fr-FR" sz="1600" dirty="0"/>
                    </a:p>
                  </a:txBody>
                  <a:tcPr/>
                </a:tc>
                <a:tc>
                  <a:txBody>
                    <a:bodyPr/>
                    <a:lstStyle/>
                    <a:p>
                      <a:pPr algn="ctr"/>
                      <a:r>
                        <a:rPr lang="fr-FR" sz="1600" dirty="0" smtClean="0"/>
                        <a:t>0</a:t>
                      </a:r>
                      <a:endParaRPr lang="fr-FR" sz="1600" dirty="0"/>
                    </a:p>
                  </a:txBody>
                  <a:tcPr/>
                </a:tc>
              </a:tr>
              <a:tr h="442741">
                <a:tc>
                  <a:txBody>
                    <a:bodyPr/>
                    <a:lstStyle/>
                    <a:p>
                      <a:pPr algn="ctr"/>
                      <a:r>
                        <a:rPr lang="fr-FR" sz="1400" dirty="0" smtClean="0"/>
                        <a:t>Pigeon</a:t>
                      </a:r>
                      <a:r>
                        <a:rPr lang="fr-FR" sz="1400" baseline="0" dirty="0" smtClean="0"/>
                        <a:t> </a:t>
                      </a:r>
                      <a:endParaRPr lang="fr-FR" sz="1400" dirty="0"/>
                    </a:p>
                  </a:txBody>
                  <a:tcPr/>
                </a:tc>
                <a:tc>
                  <a:txBody>
                    <a:bodyPr/>
                    <a:lstStyle/>
                    <a:p>
                      <a:pPr algn="ctr"/>
                      <a:r>
                        <a:rPr lang="fr-FR" sz="1600" dirty="0" smtClean="0"/>
                        <a:t>1</a:t>
                      </a:r>
                      <a:endParaRPr lang="fr-FR" sz="1600" dirty="0"/>
                    </a:p>
                  </a:txBody>
                  <a:tcPr/>
                </a:tc>
                <a:tc>
                  <a:txBody>
                    <a:bodyPr/>
                    <a:lstStyle/>
                    <a:p>
                      <a:pPr algn="ctr"/>
                      <a:r>
                        <a:rPr lang="fr-FR" sz="1600" dirty="0" smtClean="0"/>
                        <a:t>1</a:t>
                      </a:r>
                      <a:endParaRPr lang="fr-FR" sz="1600" dirty="0"/>
                    </a:p>
                  </a:txBody>
                  <a:tcPr/>
                </a:tc>
                <a:tc>
                  <a:txBody>
                    <a:bodyPr/>
                    <a:lstStyle/>
                    <a:p>
                      <a:pPr algn="ctr"/>
                      <a:r>
                        <a:rPr lang="fr-FR" sz="1600" dirty="0" smtClean="0"/>
                        <a:t>1</a:t>
                      </a:r>
                      <a:endParaRPr lang="fr-FR" sz="1600" dirty="0"/>
                    </a:p>
                  </a:txBody>
                  <a:tcPr/>
                </a:tc>
                <a:tc>
                  <a:txBody>
                    <a:bodyPr/>
                    <a:lstStyle/>
                    <a:p>
                      <a:pPr algn="ctr"/>
                      <a:r>
                        <a:rPr lang="fr-FR" sz="1600" dirty="0" smtClean="0"/>
                        <a:t>0</a:t>
                      </a:r>
                      <a:endParaRPr lang="fr-FR" sz="1600" dirty="0"/>
                    </a:p>
                  </a:txBody>
                  <a:tcPr/>
                </a:tc>
                <a:tc>
                  <a:txBody>
                    <a:bodyPr/>
                    <a:lstStyle/>
                    <a:p>
                      <a:pPr algn="ctr"/>
                      <a:r>
                        <a:rPr lang="fr-FR" sz="1600" dirty="0" smtClean="0"/>
                        <a:t>0</a:t>
                      </a:r>
                      <a:endParaRPr lang="fr-FR" sz="1600" dirty="0"/>
                    </a:p>
                  </a:txBody>
                  <a:tcPr/>
                </a:tc>
                <a:tc>
                  <a:txBody>
                    <a:bodyPr/>
                    <a:lstStyle/>
                    <a:p>
                      <a:pPr algn="ctr"/>
                      <a:r>
                        <a:rPr lang="fr-FR" sz="1600" dirty="0" smtClean="0"/>
                        <a:t>1</a:t>
                      </a:r>
                      <a:endParaRPr lang="fr-FR" sz="1600" dirty="0"/>
                    </a:p>
                  </a:txBody>
                  <a:tcPr/>
                </a:tc>
                <a:tc>
                  <a:txBody>
                    <a:bodyPr/>
                    <a:lstStyle/>
                    <a:p>
                      <a:pPr algn="ctr"/>
                      <a:r>
                        <a:rPr lang="fr-FR" sz="1600" dirty="0" smtClean="0"/>
                        <a:t>0</a:t>
                      </a:r>
                      <a:endParaRPr lang="fr-FR" sz="1600" dirty="0"/>
                    </a:p>
                  </a:txBody>
                  <a:tcPr/>
                </a:tc>
              </a:tr>
              <a:tr h="442741">
                <a:tc>
                  <a:txBody>
                    <a:bodyPr/>
                    <a:lstStyle/>
                    <a:p>
                      <a:pPr algn="ctr"/>
                      <a:r>
                        <a:rPr lang="fr-FR" sz="1400" dirty="0" smtClean="0"/>
                        <a:t>Truite</a:t>
                      </a:r>
                      <a:endParaRPr lang="fr-FR" sz="1400" dirty="0"/>
                    </a:p>
                  </a:txBody>
                  <a:tcPr/>
                </a:tc>
                <a:tc>
                  <a:txBody>
                    <a:bodyPr/>
                    <a:lstStyle/>
                    <a:p>
                      <a:pPr algn="ctr"/>
                      <a:r>
                        <a:rPr lang="fr-FR" sz="1600" dirty="0" smtClean="0"/>
                        <a:t>0</a:t>
                      </a:r>
                      <a:endParaRPr lang="fr-FR" sz="1600" dirty="0"/>
                    </a:p>
                  </a:txBody>
                  <a:tcPr/>
                </a:tc>
                <a:tc>
                  <a:txBody>
                    <a:bodyPr/>
                    <a:lstStyle/>
                    <a:p>
                      <a:pPr algn="ctr"/>
                      <a:r>
                        <a:rPr lang="fr-FR" sz="1600" dirty="0" smtClean="0"/>
                        <a:t>0</a:t>
                      </a:r>
                      <a:endParaRPr lang="fr-FR" sz="1600" dirty="0"/>
                    </a:p>
                  </a:txBody>
                  <a:tcPr/>
                </a:tc>
                <a:tc>
                  <a:txBody>
                    <a:bodyPr/>
                    <a:lstStyle/>
                    <a:p>
                      <a:pPr algn="ctr"/>
                      <a:r>
                        <a:rPr lang="fr-FR" sz="1600" dirty="0" smtClean="0"/>
                        <a:t>0</a:t>
                      </a:r>
                      <a:endParaRPr lang="fr-FR" sz="1600" dirty="0"/>
                    </a:p>
                  </a:txBody>
                  <a:tcPr/>
                </a:tc>
                <a:tc>
                  <a:txBody>
                    <a:bodyPr/>
                    <a:lstStyle/>
                    <a:p>
                      <a:pPr algn="ctr"/>
                      <a:r>
                        <a:rPr lang="fr-FR" sz="1600" dirty="0" smtClean="0"/>
                        <a:t>0</a:t>
                      </a:r>
                      <a:endParaRPr lang="fr-FR" sz="1600" dirty="0"/>
                    </a:p>
                  </a:txBody>
                  <a:tcPr/>
                </a:tc>
                <a:tc>
                  <a:txBody>
                    <a:bodyPr/>
                    <a:lstStyle/>
                    <a:p>
                      <a:pPr algn="ctr"/>
                      <a:r>
                        <a:rPr lang="fr-FR" sz="1600" dirty="0" smtClean="0"/>
                        <a:t>0</a:t>
                      </a:r>
                      <a:endParaRPr lang="fr-FR" sz="1600" dirty="0"/>
                    </a:p>
                  </a:txBody>
                  <a:tcPr/>
                </a:tc>
                <a:tc>
                  <a:txBody>
                    <a:bodyPr/>
                    <a:lstStyle/>
                    <a:p>
                      <a:pPr algn="ctr"/>
                      <a:r>
                        <a:rPr lang="fr-FR" sz="1600" dirty="0" smtClean="0"/>
                        <a:t>0</a:t>
                      </a:r>
                      <a:endParaRPr lang="fr-FR" sz="1600" dirty="0"/>
                    </a:p>
                  </a:txBody>
                  <a:tcPr/>
                </a:tc>
                <a:tc>
                  <a:txBody>
                    <a:bodyPr/>
                    <a:lstStyle/>
                    <a:p>
                      <a:pPr algn="ctr"/>
                      <a:r>
                        <a:rPr lang="fr-FR" sz="1600" dirty="0" smtClean="0"/>
                        <a:t>0</a:t>
                      </a:r>
                      <a:endParaRPr lang="fr-FR" sz="1600" dirty="0"/>
                    </a:p>
                  </a:txBody>
                  <a:tcPr/>
                </a:tc>
              </a:tr>
            </a:tbl>
          </a:graphicData>
        </a:graphic>
      </p:graphicFrame>
    </p:spTree>
    <p:extLst>
      <p:ext uri="{BB962C8B-B14F-4D97-AF65-F5344CB8AC3E}">
        <p14:creationId xmlns:p14="http://schemas.microsoft.com/office/powerpoint/2010/main" val="4000180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3940" y="342648"/>
            <a:ext cx="8143679" cy="6515352"/>
          </a:xfrm>
        </p:spPr>
        <p:txBody>
          <a:bodyPr>
            <a:normAutofit/>
          </a:bodyPr>
          <a:lstStyle/>
          <a:p>
            <a:pPr marL="68580" indent="0" algn="just">
              <a:buNone/>
            </a:pPr>
            <a:r>
              <a:rPr lang="fr-FR" b="1" dirty="0" smtClean="0">
                <a:solidFill>
                  <a:schemeClr val="accent3">
                    <a:lumMod val="50000"/>
                  </a:schemeClr>
                </a:solidFill>
              </a:rPr>
              <a:t>2.2. Construction d’un </a:t>
            </a:r>
          </a:p>
          <a:p>
            <a:pPr marL="68580" indent="0" algn="just">
              <a:buNone/>
            </a:pPr>
            <a:r>
              <a:rPr lang="fr-FR" b="1" dirty="0" smtClean="0">
                <a:solidFill>
                  <a:schemeClr val="accent3">
                    <a:lumMod val="50000"/>
                  </a:schemeClr>
                </a:solidFill>
              </a:rPr>
              <a:t>	arbre phylogénétique (suite)</a:t>
            </a:r>
          </a:p>
          <a:p>
            <a:pPr marL="68580" indent="0" algn="just">
              <a:buNone/>
            </a:pPr>
            <a:endParaRPr lang="fr-FR" b="1" i="1" dirty="0" smtClean="0"/>
          </a:p>
          <a:p>
            <a:pPr marL="68580" indent="0" algn="just">
              <a:buNone/>
            </a:pPr>
            <a:r>
              <a:rPr lang="fr-FR" b="1" i="1" dirty="0" smtClean="0"/>
              <a:t>Étape 4: Réaliser un arbre phylogénétique</a:t>
            </a:r>
            <a:endParaRPr lang="fr-FR" dirty="0"/>
          </a:p>
        </p:txBody>
      </p:sp>
      <p:sp>
        <p:nvSpPr>
          <p:cNvPr id="2" name="ZoneTexte 1"/>
          <p:cNvSpPr txBox="1"/>
          <p:nvPr/>
        </p:nvSpPr>
        <p:spPr>
          <a:xfrm>
            <a:off x="4636251" y="-2"/>
            <a:ext cx="3668687" cy="646331"/>
          </a:xfrm>
          <a:prstGeom prst="rect">
            <a:avLst/>
          </a:prstGeom>
          <a:noFill/>
        </p:spPr>
        <p:txBody>
          <a:bodyPr wrap="square" rtlCol="0">
            <a:spAutoFit/>
          </a:bodyPr>
          <a:lstStyle/>
          <a:p>
            <a:r>
              <a:rPr lang="fr-FR" dirty="0" smtClean="0"/>
              <a:t>2. Construire une classification phylogénétique</a:t>
            </a:r>
            <a:endParaRPr lang="fr-FR" dirty="0"/>
          </a:p>
        </p:txBody>
      </p:sp>
      <p:pic>
        <p:nvPicPr>
          <p:cNvPr id="6" name="Image 5"/>
          <p:cNvPicPr/>
          <p:nvPr/>
        </p:nvPicPr>
        <p:blipFill>
          <a:blip r:embed="rId3">
            <a:extLst>
              <a:ext uri="{28A0092B-C50C-407E-A947-70E740481C1C}">
                <a14:useLocalDpi xmlns:a14="http://schemas.microsoft.com/office/drawing/2010/main" val="0"/>
              </a:ext>
            </a:extLst>
          </a:blip>
          <a:srcRect/>
          <a:stretch>
            <a:fillRect/>
          </a:stretch>
        </p:blipFill>
        <p:spPr bwMode="auto">
          <a:xfrm>
            <a:off x="790828" y="2060199"/>
            <a:ext cx="7663837" cy="4393366"/>
          </a:xfrm>
          <a:prstGeom prst="rect">
            <a:avLst/>
          </a:prstGeom>
          <a:noFill/>
          <a:ln>
            <a:noFill/>
          </a:ln>
        </p:spPr>
      </p:pic>
    </p:spTree>
    <p:extLst>
      <p:ext uri="{BB962C8B-B14F-4D97-AF65-F5344CB8AC3E}">
        <p14:creationId xmlns:p14="http://schemas.microsoft.com/office/powerpoint/2010/main" val="3713331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3940" y="342648"/>
            <a:ext cx="8143679" cy="6515352"/>
          </a:xfrm>
        </p:spPr>
        <p:txBody>
          <a:bodyPr>
            <a:normAutofit/>
          </a:bodyPr>
          <a:lstStyle/>
          <a:p>
            <a:pPr marL="68580" indent="0" algn="just">
              <a:buNone/>
            </a:pPr>
            <a:r>
              <a:rPr lang="fr-FR" b="1" dirty="0" smtClean="0">
                <a:solidFill>
                  <a:schemeClr val="accent3">
                    <a:lumMod val="50000"/>
                  </a:schemeClr>
                </a:solidFill>
              </a:rPr>
              <a:t>2.2. Construction d’un </a:t>
            </a:r>
          </a:p>
          <a:p>
            <a:pPr marL="68580" indent="0" algn="just">
              <a:buNone/>
            </a:pPr>
            <a:r>
              <a:rPr lang="fr-FR" b="1" dirty="0" smtClean="0">
                <a:solidFill>
                  <a:schemeClr val="accent3">
                    <a:lumMod val="50000"/>
                  </a:schemeClr>
                </a:solidFill>
              </a:rPr>
              <a:t>	arbre phylogénétique (suite)</a:t>
            </a:r>
          </a:p>
          <a:p>
            <a:pPr marL="68580" indent="0" algn="just">
              <a:buNone/>
            </a:pPr>
            <a:endParaRPr lang="fr-FR" sz="1400" b="1" i="1" dirty="0" smtClean="0"/>
          </a:p>
          <a:p>
            <a:pPr marL="68580" indent="0" algn="just">
              <a:buNone/>
            </a:pPr>
            <a:r>
              <a:rPr lang="fr-FR" b="1" i="1" dirty="0" smtClean="0"/>
              <a:t>Étape 4: Réaliser un arbre phylogénétique</a:t>
            </a:r>
            <a:endParaRPr lang="fr-FR" dirty="0"/>
          </a:p>
        </p:txBody>
      </p:sp>
      <p:sp>
        <p:nvSpPr>
          <p:cNvPr id="2" name="ZoneTexte 1"/>
          <p:cNvSpPr txBox="1"/>
          <p:nvPr/>
        </p:nvSpPr>
        <p:spPr>
          <a:xfrm>
            <a:off x="4636251" y="-2"/>
            <a:ext cx="3668687" cy="646331"/>
          </a:xfrm>
          <a:prstGeom prst="rect">
            <a:avLst/>
          </a:prstGeom>
          <a:noFill/>
        </p:spPr>
        <p:txBody>
          <a:bodyPr wrap="square" rtlCol="0">
            <a:spAutoFit/>
          </a:bodyPr>
          <a:lstStyle/>
          <a:p>
            <a:r>
              <a:rPr lang="fr-FR" dirty="0" smtClean="0"/>
              <a:t>2. Construire une classification phylogénétique</a:t>
            </a:r>
            <a:endParaRPr lang="fr-FR" dirty="0"/>
          </a:p>
        </p:txBody>
      </p:sp>
      <p:sp>
        <p:nvSpPr>
          <p:cNvPr id="7" name="Rectangle 6"/>
          <p:cNvSpPr/>
          <p:nvPr/>
        </p:nvSpPr>
        <p:spPr>
          <a:xfrm>
            <a:off x="503940" y="2615258"/>
            <a:ext cx="8143679" cy="2031325"/>
          </a:xfrm>
          <a:prstGeom prst="rect">
            <a:avLst/>
          </a:prstGeom>
        </p:spPr>
        <p:txBody>
          <a:bodyPr wrap="square">
            <a:spAutoFit/>
          </a:bodyPr>
          <a:lstStyle/>
          <a:p>
            <a:r>
              <a:rPr lang="fr-FR" dirty="0"/>
              <a:t>On constate que les caractères se contredisent entre </a:t>
            </a:r>
            <a:r>
              <a:rPr lang="fr-FR" dirty="0" smtClean="0"/>
              <a:t>eux; </a:t>
            </a:r>
            <a:r>
              <a:rPr lang="fr-FR" dirty="0"/>
              <a:t>e</a:t>
            </a:r>
            <a:r>
              <a:rPr lang="fr-FR" dirty="0" smtClean="0"/>
              <a:t>n effet:</a:t>
            </a:r>
          </a:p>
          <a:p>
            <a:pPr marL="285750" indent="-285750">
              <a:buFontTx/>
              <a:buChar char="-"/>
            </a:pPr>
            <a:r>
              <a:rPr lang="fr-FR" dirty="0" smtClean="0"/>
              <a:t>les </a:t>
            </a:r>
            <a:r>
              <a:rPr lang="fr-FR" dirty="0"/>
              <a:t>caractères 3 et 4 montrent les états dérivés communs à l’homme et à la chauve-souris, </a:t>
            </a:r>
            <a:endParaRPr lang="fr-FR" dirty="0" smtClean="0"/>
          </a:p>
          <a:p>
            <a:pPr marL="285750" indent="-285750">
              <a:buFontTx/>
              <a:buChar char="-"/>
            </a:pPr>
            <a:r>
              <a:rPr lang="fr-FR" dirty="0" smtClean="0"/>
              <a:t>le </a:t>
            </a:r>
            <a:r>
              <a:rPr lang="fr-FR" dirty="0"/>
              <a:t>caractère 5 montre un état dérivé commun la chauve-souris et le pigeon. </a:t>
            </a:r>
          </a:p>
          <a:p>
            <a:endParaRPr lang="fr-FR" dirty="0" smtClean="0"/>
          </a:p>
          <a:p>
            <a:endParaRPr lang="fr-FR" dirty="0"/>
          </a:p>
        </p:txBody>
      </p:sp>
    </p:spTree>
    <p:extLst>
      <p:ext uri="{BB962C8B-B14F-4D97-AF65-F5344CB8AC3E}">
        <p14:creationId xmlns:p14="http://schemas.microsoft.com/office/powerpoint/2010/main" val="2682474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3940" y="342648"/>
            <a:ext cx="8143679" cy="6515352"/>
          </a:xfrm>
        </p:spPr>
        <p:txBody>
          <a:bodyPr>
            <a:normAutofit/>
          </a:bodyPr>
          <a:lstStyle/>
          <a:p>
            <a:pPr marL="68580" indent="0" algn="just">
              <a:buNone/>
            </a:pPr>
            <a:r>
              <a:rPr lang="fr-FR" b="1" dirty="0" smtClean="0">
                <a:solidFill>
                  <a:schemeClr val="accent3">
                    <a:lumMod val="50000"/>
                  </a:schemeClr>
                </a:solidFill>
              </a:rPr>
              <a:t>2.2. Construction d’un </a:t>
            </a:r>
          </a:p>
          <a:p>
            <a:pPr marL="68580" indent="0" algn="just">
              <a:buNone/>
            </a:pPr>
            <a:r>
              <a:rPr lang="fr-FR" b="1" dirty="0" smtClean="0">
                <a:solidFill>
                  <a:schemeClr val="accent3">
                    <a:lumMod val="50000"/>
                  </a:schemeClr>
                </a:solidFill>
              </a:rPr>
              <a:t>	arbre phylogénétique (suite)</a:t>
            </a:r>
          </a:p>
          <a:p>
            <a:pPr marL="68580" indent="0" algn="just">
              <a:buNone/>
            </a:pPr>
            <a:endParaRPr lang="fr-FR" sz="1400" b="1" i="1" dirty="0" smtClean="0"/>
          </a:p>
          <a:p>
            <a:pPr marL="68580" indent="0" algn="just">
              <a:buNone/>
            </a:pPr>
            <a:r>
              <a:rPr lang="fr-FR" b="1" i="1" dirty="0" smtClean="0"/>
              <a:t>Étape : Réaliser un arbre phylogénétique</a:t>
            </a:r>
            <a:endParaRPr lang="fr-FR" dirty="0"/>
          </a:p>
        </p:txBody>
      </p:sp>
      <p:sp>
        <p:nvSpPr>
          <p:cNvPr id="7" name="Rectangle 6"/>
          <p:cNvSpPr/>
          <p:nvPr/>
        </p:nvSpPr>
        <p:spPr>
          <a:xfrm>
            <a:off x="503940" y="1936851"/>
            <a:ext cx="8403033" cy="4693593"/>
          </a:xfrm>
          <a:prstGeom prst="rect">
            <a:avLst/>
          </a:prstGeom>
        </p:spPr>
        <p:txBody>
          <a:bodyPr wrap="square">
            <a:spAutoFit/>
          </a:bodyPr>
          <a:lstStyle/>
          <a:p>
            <a:pPr algn="just"/>
            <a:endParaRPr lang="fr-FR" sz="1100" dirty="0" smtClean="0"/>
          </a:p>
          <a:p>
            <a:pPr algn="just"/>
            <a:r>
              <a:rPr lang="fr-FR" dirty="0" smtClean="0"/>
              <a:t>Comment </a:t>
            </a:r>
            <a:r>
              <a:rPr lang="fr-FR" dirty="0"/>
              <a:t>s’en sortir ?  </a:t>
            </a:r>
            <a:r>
              <a:rPr lang="fr-FR" dirty="0" smtClean="0"/>
              <a:t>deux </a:t>
            </a:r>
            <a:r>
              <a:rPr lang="fr-FR" dirty="0"/>
              <a:t>règles : </a:t>
            </a:r>
          </a:p>
          <a:p>
            <a:pPr lvl="0" algn="just"/>
            <a:r>
              <a:rPr lang="fr-FR" dirty="0" smtClean="0"/>
              <a:t>1. Réaliser tous les </a:t>
            </a:r>
            <a:r>
              <a:rPr lang="fr-FR" dirty="0"/>
              <a:t>arbres possibles d</a:t>
            </a:r>
            <a:r>
              <a:rPr lang="fr-FR" dirty="0" smtClean="0"/>
              <a:t>es transformations </a:t>
            </a:r>
            <a:r>
              <a:rPr lang="fr-FR" dirty="0"/>
              <a:t>des </a:t>
            </a:r>
            <a:r>
              <a:rPr lang="fr-FR" dirty="0" smtClean="0"/>
              <a:t>caractères</a:t>
            </a:r>
          </a:p>
          <a:p>
            <a:pPr lvl="0" algn="just"/>
            <a:endParaRPr lang="fr-FR" sz="1400" dirty="0"/>
          </a:p>
          <a:p>
            <a:pPr lvl="0" algn="just"/>
            <a:endParaRPr lang="fr-FR" dirty="0" smtClean="0"/>
          </a:p>
          <a:p>
            <a:pPr lvl="0" algn="just"/>
            <a:endParaRPr lang="fr-FR" dirty="0"/>
          </a:p>
          <a:p>
            <a:pPr lvl="0" algn="just"/>
            <a:endParaRPr lang="fr-FR" dirty="0" smtClean="0"/>
          </a:p>
          <a:p>
            <a:pPr lvl="0" algn="just"/>
            <a:endParaRPr lang="fr-FR" dirty="0" smtClean="0"/>
          </a:p>
          <a:p>
            <a:pPr lvl="0" algn="just"/>
            <a:endParaRPr lang="fr-FR" dirty="0"/>
          </a:p>
          <a:p>
            <a:pPr lvl="0" algn="just"/>
            <a:endParaRPr lang="fr-FR" dirty="0" smtClean="0"/>
          </a:p>
          <a:p>
            <a:pPr lvl="0" algn="just"/>
            <a:endParaRPr lang="fr-FR" dirty="0"/>
          </a:p>
          <a:p>
            <a:pPr lvl="0" algn="just"/>
            <a:endParaRPr lang="fr-FR" dirty="0" smtClean="0"/>
          </a:p>
          <a:p>
            <a:pPr lvl="0" algn="just"/>
            <a:endParaRPr lang="fr-FR" dirty="0"/>
          </a:p>
          <a:p>
            <a:pPr lvl="0" algn="just"/>
            <a:r>
              <a:rPr lang="fr-FR" dirty="0" smtClean="0"/>
              <a:t>2. </a:t>
            </a:r>
            <a:r>
              <a:rPr lang="fr-FR" dirty="0"/>
              <a:t>R</a:t>
            </a:r>
            <a:r>
              <a:rPr lang="fr-FR" dirty="0" smtClean="0"/>
              <a:t>especter </a:t>
            </a:r>
            <a:r>
              <a:rPr lang="fr-FR" dirty="0"/>
              <a:t>le principe d’économie </a:t>
            </a:r>
            <a:r>
              <a:rPr lang="fr-FR" dirty="0" smtClean="0"/>
              <a:t>d’hypothèses</a:t>
            </a:r>
            <a:endParaRPr lang="fr-FR" dirty="0"/>
          </a:p>
          <a:p>
            <a:pPr algn="just"/>
            <a:r>
              <a:rPr lang="fr-FR" dirty="0"/>
              <a:t> </a:t>
            </a:r>
          </a:p>
          <a:p>
            <a:pPr algn="just"/>
            <a:r>
              <a:rPr lang="fr-FR" dirty="0"/>
              <a:t>Nous retiendrons donc comme arbre le plus probable le b puisqu’il respecte le principe d’économie des hypothèses</a:t>
            </a:r>
            <a:r>
              <a:rPr lang="fr-FR" dirty="0" smtClean="0"/>
              <a:t>.</a:t>
            </a:r>
            <a:endParaRPr lang="fr-FR" dirty="0"/>
          </a:p>
        </p:txBody>
      </p:sp>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1463831" y="2817998"/>
            <a:ext cx="5912250" cy="2524993"/>
          </a:xfrm>
          <a:prstGeom prst="rect">
            <a:avLst/>
          </a:prstGeom>
          <a:noFill/>
          <a:ln>
            <a:noFill/>
          </a:ln>
        </p:spPr>
      </p:pic>
      <p:sp>
        <p:nvSpPr>
          <p:cNvPr id="2" name="ZoneTexte 1"/>
          <p:cNvSpPr txBox="1"/>
          <p:nvPr/>
        </p:nvSpPr>
        <p:spPr>
          <a:xfrm>
            <a:off x="4636251" y="-2"/>
            <a:ext cx="3668687" cy="646331"/>
          </a:xfrm>
          <a:prstGeom prst="rect">
            <a:avLst/>
          </a:prstGeom>
          <a:noFill/>
        </p:spPr>
        <p:txBody>
          <a:bodyPr wrap="square" rtlCol="0">
            <a:spAutoFit/>
          </a:bodyPr>
          <a:lstStyle/>
          <a:p>
            <a:r>
              <a:rPr lang="fr-FR" dirty="0" smtClean="0"/>
              <a:t>2. Construire une classification phylogénétique</a:t>
            </a:r>
            <a:endParaRPr lang="fr-FR" dirty="0"/>
          </a:p>
        </p:txBody>
      </p:sp>
    </p:spTree>
    <p:extLst>
      <p:ext uri="{BB962C8B-B14F-4D97-AF65-F5344CB8AC3E}">
        <p14:creationId xmlns:p14="http://schemas.microsoft.com/office/powerpoint/2010/main" val="454430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8264" y="765461"/>
            <a:ext cx="8209469" cy="5755368"/>
          </a:xfrm>
        </p:spPr>
        <p:txBody>
          <a:bodyPr>
            <a:normAutofit/>
          </a:bodyPr>
          <a:lstStyle/>
          <a:p>
            <a:pPr algn="just"/>
            <a:r>
              <a:rPr lang="fr-FR" dirty="0" smtClean="0"/>
              <a:t>Apparition d’une atmosphère primitive due à l’activité volcanique…</a:t>
            </a:r>
          </a:p>
          <a:p>
            <a:pPr algn="just"/>
            <a:endParaRPr lang="fr-FR" dirty="0"/>
          </a:p>
          <a:p>
            <a:pPr algn="just"/>
            <a:r>
              <a:rPr lang="fr-FR" dirty="0" smtClean="0"/>
              <a:t>Cette atmosphère primitive est composée de : </a:t>
            </a:r>
          </a:p>
          <a:p>
            <a:pPr lvl="2" algn="just"/>
            <a:r>
              <a:rPr lang="fr-FR" dirty="0" smtClean="0"/>
              <a:t>Vapeur d’eau</a:t>
            </a:r>
          </a:p>
          <a:p>
            <a:pPr lvl="2" algn="just"/>
            <a:r>
              <a:rPr lang="fr-FR" dirty="0" smtClean="0"/>
              <a:t>CO</a:t>
            </a:r>
            <a:r>
              <a:rPr lang="fr-FR" baseline="-25000" dirty="0" smtClean="0"/>
              <a:t>2</a:t>
            </a:r>
          </a:p>
          <a:p>
            <a:pPr lvl="2" algn="just"/>
            <a:r>
              <a:rPr lang="fr-FR" dirty="0" smtClean="0"/>
              <a:t>H</a:t>
            </a:r>
            <a:r>
              <a:rPr lang="fr-FR" baseline="-25000" dirty="0" smtClean="0"/>
              <a:t>2</a:t>
            </a:r>
            <a:r>
              <a:rPr lang="fr-FR" dirty="0" smtClean="0"/>
              <a:t>SO</a:t>
            </a:r>
            <a:r>
              <a:rPr lang="fr-FR" baseline="-25000" dirty="0" smtClean="0"/>
              <a:t>4</a:t>
            </a:r>
          </a:p>
          <a:p>
            <a:pPr lvl="2" algn="just"/>
            <a:r>
              <a:rPr lang="fr-FR" dirty="0" smtClean="0"/>
              <a:t>N</a:t>
            </a:r>
            <a:r>
              <a:rPr lang="fr-FR" baseline="-25000" dirty="0" smtClean="0"/>
              <a:t>2</a:t>
            </a:r>
            <a:endParaRPr lang="fr-FR" baseline="-25000" dirty="0"/>
          </a:p>
          <a:p>
            <a:pPr marL="365760" lvl="1" indent="0" algn="just">
              <a:buNone/>
            </a:pPr>
            <a:r>
              <a:rPr lang="fr-FR" dirty="0" smtClean="0"/>
              <a:t>ainsi que de gaz provenant du soleil : le CH</a:t>
            </a:r>
            <a:r>
              <a:rPr lang="fr-FR" baseline="-25000" dirty="0" smtClean="0"/>
              <a:t>4</a:t>
            </a:r>
            <a:r>
              <a:rPr lang="fr-FR" dirty="0" smtClean="0"/>
              <a:t> et le NH</a:t>
            </a:r>
            <a:r>
              <a:rPr lang="fr-FR" baseline="-25000" dirty="0" smtClean="0"/>
              <a:t>3</a:t>
            </a:r>
          </a:p>
          <a:p>
            <a:pPr marL="365760" lvl="1" indent="0" algn="just">
              <a:buNone/>
            </a:pPr>
            <a:endParaRPr lang="fr-FR" dirty="0"/>
          </a:p>
          <a:p>
            <a:pPr algn="just"/>
            <a:r>
              <a:rPr lang="fr-FR" dirty="0" smtClean="0"/>
              <a:t>La première molécule capable de se reproduire apparaît il y a 4 milliards d’années</a:t>
            </a:r>
          </a:p>
          <a:p>
            <a:pPr algn="just"/>
            <a:endParaRPr lang="fr-FR" dirty="0" smtClean="0"/>
          </a:p>
          <a:p>
            <a:pPr algn="just"/>
            <a:r>
              <a:rPr lang="fr-FR" dirty="0" smtClean="0"/>
              <a:t>La vie apparaitra il y a 3,5 milliards d’années</a:t>
            </a:r>
          </a:p>
        </p:txBody>
      </p:sp>
      <p:sp>
        <p:nvSpPr>
          <p:cNvPr id="4" name="ZoneTexte 3"/>
          <p:cNvSpPr txBox="1"/>
          <p:nvPr/>
        </p:nvSpPr>
        <p:spPr>
          <a:xfrm>
            <a:off x="4834015" y="-13656"/>
            <a:ext cx="3165944" cy="646331"/>
          </a:xfrm>
          <a:prstGeom prst="rect">
            <a:avLst/>
          </a:prstGeom>
          <a:noFill/>
        </p:spPr>
        <p:txBody>
          <a:bodyPr wrap="square" rtlCol="0">
            <a:spAutoFit/>
          </a:bodyPr>
          <a:lstStyle/>
          <a:p>
            <a:r>
              <a:rPr lang="fr-FR" dirty="0" smtClean="0"/>
              <a:t>1. l’histoire de la terre et de son atmosphère</a:t>
            </a:r>
            <a:endParaRPr lang="fr-FR" dirty="0"/>
          </a:p>
        </p:txBody>
      </p:sp>
    </p:spTree>
    <p:extLst>
      <p:ext uri="{BB962C8B-B14F-4D97-AF65-F5344CB8AC3E}">
        <p14:creationId xmlns:p14="http://schemas.microsoft.com/office/powerpoint/2010/main" val="39897712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hap3_im09_2.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703" t="9907" r="1961" b="9907"/>
          <a:stretch/>
        </p:blipFill>
        <p:spPr>
          <a:xfrm>
            <a:off x="869815" y="1060057"/>
            <a:ext cx="6888989" cy="5415539"/>
          </a:xfrm>
        </p:spPr>
      </p:pic>
      <p:sp>
        <p:nvSpPr>
          <p:cNvPr id="2" name="ZoneTexte 1"/>
          <p:cNvSpPr txBox="1"/>
          <p:nvPr/>
        </p:nvSpPr>
        <p:spPr>
          <a:xfrm>
            <a:off x="4636251" y="-2"/>
            <a:ext cx="3668687" cy="646331"/>
          </a:xfrm>
          <a:prstGeom prst="rect">
            <a:avLst/>
          </a:prstGeom>
          <a:noFill/>
        </p:spPr>
        <p:txBody>
          <a:bodyPr wrap="square" rtlCol="0">
            <a:spAutoFit/>
          </a:bodyPr>
          <a:lstStyle/>
          <a:p>
            <a:r>
              <a:rPr lang="fr-FR" dirty="0" smtClean="0"/>
              <a:t>2. Construire une classification phylogénétique</a:t>
            </a:r>
            <a:endParaRPr lang="fr-FR" dirty="0"/>
          </a:p>
        </p:txBody>
      </p:sp>
      <p:sp>
        <p:nvSpPr>
          <p:cNvPr id="5" name="ZoneTexte 4"/>
          <p:cNvSpPr txBox="1"/>
          <p:nvPr/>
        </p:nvSpPr>
        <p:spPr>
          <a:xfrm>
            <a:off x="447528" y="698514"/>
            <a:ext cx="5398040" cy="369332"/>
          </a:xfrm>
          <a:prstGeom prst="rect">
            <a:avLst/>
          </a:prstGeom>
          <a:noFill/>
        </p:spPr>
        <p:txBody>
          <a:bodyPr wrap="square" rtlCol="0">
            <a:spAutoFit/>
          </a:bodyPr>
          <a:lstStyle/>
          <a:p>
            <a:r>
              <a:rPr lang="fr-FR" dirty="0" smtClean="0"/>
              <a:t>Quelques exemples d’arbres </a:t>
            </a:r>
            <a:r>
              <a:rPr lang="fr-FR" dirty="0" smtClean="0"/>
              <a:t>phylogénétiques</a:t>
            </a:r>
            <a:endParaRPr lang="fr-FR" dirty="0"/>
          </a:p>
        </p:txBody>
      </p:sp>
    </p:spTree>
    <p:extLst>
      <p:ext uri="{BB962C8B-B14F-4D97-AF65-F5344CB8AC3E}">
        <p14:creationId xmlns:p14="http://schemas.microsoft.com/office/powerpoint/2010/main" val="3359207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36251" y="-2"/>
            <a:ext cx="3668687" cy="646331"/>
          </a:xfrm>
          <a:prstGeom prst="rect">
            <a:avLst/>
          </a:prstGeom>
          <a:noFill/>
        </p:spPr>
        <p:txBody>
          <a:bodyPr wrap="square" rtlCol="0">
            <a:spAutoFit/>
          </a:bodyPr>
          <a:lstStyle/>
          <a:p>
            <a:r>
              <a:rPr lang="fr-FR" dirty="0" smtClean="0"/>
              <a:t>2. Construire une classification phylogénétique</a:t>
            </a:r>
            <a:endParaRPr lang="fr-FR" dirty="0"/>
          </a:p>
        </p:txBody>
      </p:sp>
      <p:sp>
        <p:nvSpPr>
          <p:cNvPr id="5" name="Espace réservé du contenu 4"/>
          <p:cNvSpPr>
            <a:spLocks noGrp="1"/>
          </p:cNvSpPr>
          <p:nvPr>
            <p:ph idx="1"/>
          </p:nvPr>
        </p:nvSpPr>
        <p:spPr/>
        <p:txBody>
          <a:bodyPr/>
          <a:lstStyle/>
          <a:p>
            <a:endParaRPr lang="fr-FR"/>
          </a:p>
        </p:txBody>
      </p:sp>
      <p:pic>
        <p:nvPicPr>
          <p:cNvPr id="6" name="Image 5" descr="chap3_im07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528" y="1083425"/>
            <a:ext cx="8247687" cy="5033480"/>
          </a:xfrm>
          <a:prstGeom prst="rect">
            <a:avLst/>
          </a:prstGeom>
        </p:spPr>
      </p:pic>
      <p:sp>
        <p:nvSpPr>
          <p:cNvPr id="3" name="ZoneTexte 2"/>
          <p:cNvSpPr txBox="1"/>
          <p:nvPr/>
        </p:nvSpPr>
        <p:spPr>
          <a:xfrm>
            <a:off x="447528" y="698514"/>
            <a:ext cx="5368958" cy="369332"/>
          </a:xfrm>
          <a:prstGeom prst="rect">
            <a:avLst/>
          </a:prstGeom>
          <a:noFill/>
        </p:spPr>
        <p:txBody>
          <a:bodyPr wrap="square" rtlCol="0">
            <a:spAutoFit/>
          </a:bodyPr>
          <a:lstStyle/>
          <a:p>
            <a:r>
              <a:rPr lang="fr-FR" dirty="0" smtClean="0"/>
              <a:t>Quelques exemples d’arbres </a:t>
            </a:r>
            <a:r>
              <a:rPr lang="fr-FR" dirty="0" smtClean="0"/>
              <a:t>phylogénétiques</a:t>
            </a:r>
            <a:endParaRPr lang="fr-FR" dirty="0"/>
          </a:p>
        </p:txBody>
      </p:sp>
    </p:spTree>
    <p:extLst>
      <p:ext uri="{BB962C8B-B14F-4D97-AF65-F5344CB8AC3E}">
        <p14:creationId xmlns:p14="http://schemas.microsoft.com/office/powerpoint/2010/main" val="33592070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36251" y="-2"/>
            <a:ext cx="3668687" cy="646331"/>
          </a:xfrm>
          <a:prstGeom prst="rect">
            <a:avLst/>
          </a:prstGeom>
          <a:noFill/>
        </p:spPr>
        <p:txBody>
          <a:bodyPr wrap="square" rtlCol="0">
            <a:spAutoFit/>
          </a:bodyPr>
          <a:lstStyle/>
          <a:p>
            <a:r>
              <a:rPr lang="fr-FR" dirty="0" smtClean="0"/>
              <a:t>2. Construire une classification phylogénétique</a:t>
            </a:r>
            <a:endParaRPr lang="fr-FR" dirty="0"/>
          </a:p>
        </p:txBody>
      </p:sp>
      <p:sp>
        <p:nvSpPr>
          <p:cNvPr id="5" name="Espace réservé du contenu 4"/>
          <p:cNvSpPr>
            <a:spLocks noGrp="1"/>
          </p:cNvSpPr>
          <p:nvPr>
            <p:ph idx="1"/>
          </p:nvPr>
        </p:nvSpPr>
        <p:spPr/>
        <p:txBody>
          <a:bodyPr>
            <a:normAutofit/>
          </a:bodyPr>
          <a:lstStyle/>
          <a:p>
            <a:pPr marL="68580" indent="0" algn="ctr">
              <a:buNone/>
            </a:pPr>
            <a:r>
              <a:rPr lang="fr-FR" sz="4000" dirty="0" smtClean="0"/>
              <a:t>EXERCICES</a:t>
            </a:r>
          </a:p>
          <a:p>
            <a:pPr marL="68580" indent="0" algn="ctr">
              <a:buNone/>
            </a:pPr>
            <a:r>
              <a:rPr lang="fr-FR" sz="4000" dirty="0" smtClean="0"/>
              <a:t>p43</a:t>
            </a:r>
            <a:endParaRPr lang="fr-FR" sz="4000" dirty="0"/>
          </a:p>
        </p:txBody>
      </p:sp>
    </p:spTree>
    <p:extLst>
      <p:ext uri="{BB962C8B-B14F-4D97-AF65-F5344CB8AC3E}">
        <p14:creationId xmlns:p14="http://schemas.microsoft.com/office/powerpoint/2010/main" val="265117110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Thème 2: l’évolution</a:t>
            </a:r>
            <a:endParaRPr lang="fr-FR" dirty="0"/>
          </a:p>
        </p:txBody>
      </p:sp>
      <p:sp>
        <p:nvSpPr>
          <p:cNvPr id="3" name="Sous-titre 2"/>
          <p:cNvSpPr>
            <a:spLocks noGrp="1"/>
          </p:cNvSpPr>
          <p:nvPr>
            <p:ph type="subTitle" idx="1"/>
          </p:nvPr>
        </p:nvSpPr>
        <p:spPr>
          <a:xfrm>
            <a:off x="4733365" y="4987497"/>
            <a:ext cx="3273552" cy="802033"/>
          </a:xfrm>
        </p:spPr>
        <p:txBody>
          <a:bodyPr>
            <a:normAutofit/>
          </a:bodyPr>
          <a:lstStyle/>
          <a:p>
            <a:r>
              <a:rPr lang="fr-FR" sz="1800" dirty="0" smtClean="0"/>
              <a:t>Chapitre 4: </a:t>
            </a:r>
            <a:r>
              <a:rPr lang="fr-FR" dirty="0" smtClean="0"/>
              <a:t>Les mécanismes et les théories de l’évolution</a:t>
            </a:r>
            <a:endParaRPr lang="fr-FR" sz="1800" dirty="0"/>
          </a:p>
        </p:txBody>
      </p:sp>
      <p:sp>
        <p:nvSpPr>
          <p:cNvPr id="4" name="ZoneTexte 3"/>
          <p:cNvSpPr txBox="1"/>
          <p:nvPr/>
        </p:nvSpPr>
        <p:spPr>
          <a:xfrm>
            <a:off x="4874979" y="341364"/>
            <a:ext cx="3171741" cy="1477328"/>
          </a:xfrm>
          <a:prstGeom prst="rect">
            <a:avLst/>
          </a:prstGeom>
          <a:noFill/>
        </p:spPr>
        <p:txBody>
          <a:bodyPr wrap="square" rtlCol="0">
            <a:spAutoFit/>
          </a:bodyPr>
          <a:lstStyle/>
          <a:p>
            <a:pPr algn="ctr"/>
            <a:r>
              <a:rPr lang="fr-FR" dirty="0" smtClean="0"/>
              <a:t>6</a:t>
            </a:r>
            <a:r>
              <a:rPr lang="fr-FR" baseline="30000" dirty="0" smtClean="0"/>
              <a:t>ème</a:t>
            </a:r>
            <a:r>
              <a:rPr lang="fr-FR" dirty="0" smtClean="0"/>
              <a:t> sciences de base</a:t>
            </a:r>
          </a:p>
          <a:p>
            <a:pPr algn="ctr"/>
            <a:endParaRPr lang="fr-FR" dirty="0"/>
          </a:p>
          <a:p>
            <a:pPr algn="ctr"/>
            <a:r>
              <a:rPr lang="fr-FR" dirty="0" smtClean="0"/>
              <a:t>Partie Biologie</a:t>
            </a:r>
          </a:p>
          <a:p>
            <a:pPr algn="ctr"/>
            <a:endParaRPr lang="fr-FR" dirty="0"/>
          </a:p>
          <a:p>
            <a:pPr algn="ctr"/>
            <a:r>
              <a:rPr lang="fr-FR" dirty="0" smtClean="0"/>
              <a:t>Année scolaire 2015-2016</a:t>
            </a:r>
            <a:endParaRPr lang="fr-FR" dirty="0"/>
          </a:p>
        </p:txBody>
      </p:sp>
      <p:sp>
        <p:nvSpPr>
          <p:cNvPr id="5" name="ZoneTexte 4"/>
          <p:cNvSpPr txBox="1"/>
          <p:nvPr/>
        </p:nvSpPr>
        <p:spPr>
          <a:xfrm>
            <a:off x="464284" y="6076277"/>
            <a:ext cx="2075621" cy="369332"/>
          </a:xfrm>
          <a:prstGeom prst="rect">
            <a:avLst/>
          </a:prstGeom>
          <a:noFill/>
        </p:spPr>
        <p:txBody>
          <a:bodyPr wrap="square" rtlCol="0">
            <a:spAutoFit/>
          </a:bodyPr>
          <a:lstStyle/>
          <a:p>
            <a:r>
              <a:rPr lang="fr-FR" dirty="0" smtClean="0"/>
              <a:t>C. </a:t>
            </a:r>
            <a:r>
              <a:rPr lang="fr-FR" dirty="0" err="1" smtClean="0"/>
              <a:t>Draguet</a:t>
            </a:r>
            <a:endParaRPr lang="fr-FR" dirty="0"/>
          </a:p>
        </p:txBody>
      </p:sp>
    </p:spTree>
    <p:extLst>
      <p:ext uri="{BB962C8B-B14F-4D97-AF65-F5344CB8AC3E}">
        <p14:creationId xmlns:p14="http://schemas.microsoft.com/office/powerpoint/2010/main" val="158355049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580576" y="2276675"/>
            <a:ext cx="4379858" cy="4493537"/>
          </a:xfrm>
          <a:prstGeom prst="rect">
            <a:avLst/>
          </a:prstGeom>
          <a:noFill/>
        </p:spPr>
        <p:txBody>
          <a:bodyPr wrap="square" rtlCol="0">
            <a:spAutoFit/>
          </a:bodyPr>
          <a:lstStyle/>
          <a:p>
            <a:endParaRPr lang="fr-FR" sz="2200" dirty="0" smtClean="0"/>
          </a:p>
          <a:p>
            <a:r>
              <a:rPr lang="fr-FR" sz="2200" dirty="0" smtClean="0"/>
              <a:t>Créationnisme</a:t>
            </a:r>
          </a:p>
          <a:p>
            <a:endParaRPr lang="fr-FR" sz="2200" dirty="0" smtClean="0"/>
          </a:p>
          <a:p>
            <a:r>
              <a:rPr lang="fr-FR" sz="2200" dirty="0" smtClean="0"/>
              <a:t>Génération </a:t>
            </a:r>
            <a:r>
              <a:rPr lang="fr-FR" sz="2200" dirty="0" smtClean="0"/>
              <a:t>spontanée</a:t>
            </a:r>
            <a:endParaRPr lang="fr-FR" sz="2200" dirty="0" smtClean="0"/>
          </a:p>
          <a:p>
            <a:endParaRPr lang="fr-FR" sz="2200" dirty="0" smtClean="0"/>
          </a:p>
          <a:p>
            <a:r>
              <a:rPr lang="fr-FR" sz="2200" dirty="0" smtClean="0"/>
              <a:t>Panspermie</a:t>
            </a:r>
          </a:p>
          <a:p>
            <a:endParaRPr lang="fr-FR" sz="2200" dirty="0" smtClean="0"/>
          </a:p>
          <a:p>
            <a:r>
              <a:rPr lang="fr-FR" sz="2200" dirty="0" smtClean="0"/>
              <a:t>Théorie de </a:t>
            </a:r>
            <a:r>
              <a:rPr lang="fr-FR" sz="2200" dirty="0" smtClean="0"/>
              <a:t>Lamarck</a:t>
            </a:r>
            <a:endParaRPr lang="fr-FR" sz="2200" dirty="0" smtClean="0"/>
          </a:p>
          <a:p>
            <a:endParaRPr lang="fr-FR" sz="2200" dirty="0" smtClean="0"/>
          </a:p>
          <a:p>
            <a:r>
              <a:rPr lang="fr-FR" sz="2200" dirty="0" smtClean="0"/>
              <a:t>Théorie de Darwin</a:t>
            </a:r>
            <a:endParaRPr lang="fr-FR" sz="2200" dirty="0"/>
          </a:p>
          <a:p>
            <a:endParaRPr lang="fr-FR" sz="2200" dirty="0" smtClean="0"/>
          </a:p>
          <a:p>
            <a:endParaRPr lang="fr-FR" sz="2200" dirty="0"/>
          </a:p>
          <a:p>
            <a:endParaRPr lang="fr-FR" sz="2200" dirty="0"/>
          </a:p>
        </p:txBody>
      </p:sp>
      <p:sp>
        <p:nvSpPr>
          <p:cNvPr id="10" name="Titre 9"/>
          <p:cNvSpPr>
            <a:spLocks noGrp="1"/>
          </p:cNvSpPr>
          <p:nvPr>
            <p:ph type="ctrTitle"/>
          </p:nvPr>
        </p:nvSpPr>
        <p:spPr>
          <a:xfrm>
            <a:off x="4733365" y="-671294"/>
            <a:ext cx="3313355" cy="5152572"/>
          </a:xfrm>
        </p:spPr>
        <p:txBody>
          <a:bodyPr>
            <a:normAutofit/>
          </a:bodyPr>
          <a:lstStyle/>
          <a:p>
            <a:r>
              <a:rPr lang="fr-FR" sz="4000" dirty="0" smtClean="0"/>
              <a:t>L’évolution…</a:t>
            </a:r>
            <a:br>
              <a:rPr lang="fr-FR" sz="4000" dirty="0" smtClean="0"/>
            </a:br>
            <a:r>
              <a:rPr lang="fr-FR" sz="4000" dirty="0"/>
              <a:t/>
            </a:r>
            <a:br>
              <a:rPr lang="fr-FR" sz="4000" dirty="0"/>
            </a:br>
            <a:r>
              <a:rPr lang="fr-FR" sz="4000" dirty="0" smtClean="0"/>
              <a:t>des théories de l’évolution</a:t>
            </a:r>
            <a:endParaRPr lang="fr-FR" sz="4000" dirty="0"/>
          </a:p>
        </p:txBody>
      </p:sp>
    </p:spTree>
    <p:extLst>
      <p:ext uri="{BB962C8B-B14F-4D97-AF65-F5344CB8AC3E}">
        <p14:creationId xmlns:p14="http://schemas.microsoft.com/office/powerpoint/2010/main" val="3548690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2307" y="887935"/>
            <a:ext cx="3974550" cy="5600420"/>
          </a:xfrm>
        </p:spPr>
        <p:txBody>
          <a:bodyPr>
            <a:normAutofit fontScale="92500" lnSpcReduction="20000"/>
          </a:bodyPr>
          <a:lstStyle/>
          <a:p>
            <a:pPr marL="68580" indent="0" algn="just">
              <a:buNone/>
            </a:pPr>
            <a:endParaRPr lang="fr-FR" dirty="0"/>
          </a:p>
          <a:p>
            <a:pPr marL="68580" indent="0" algn="just">
              <a:buNone/>
            </a:pPr>
            <a:r>
              <a:rPr lang="fr-FR" dirty="0" smtClean="0"/>
              <a:t>Doctrine </a:t>
            </a:r>
            <a:r>
              <a:rPr lang="fr-FR" dirty="0"/>
              <a:t>d’ordre religieux ou philosophique qui explique l’évolution et l’apparition des espèces de la Terre par l’intervention d’un ou plusieurs êtres divins qui seraient donc créateurs de l’univers.  </a:t>
            </a:r>
            <a:endParaRPr lang="fr-FR" dirty="0" smtClean="0"/>
          </a:p>
          <a:p>
            <a:pPr marL="68580" indent="0" algn="just">
              <a:buNone/>
            </a:pPr>
            <a:r>
              <a:rPr lang="fr-FR" dirty="0" smtClean="0"/>
              <a:t>La </a:t>
            </a:r>
            <a:r>
              <a:rPr lang="fr-FR" dirty="0"/>
              <a:t>plupart des religions monothéistes (judaïsme, christianisme et islam) postulent la création du monde par Dieu.  </a:t>
            </a:r>
          </a:p>
          <a:p>
            <a:pPr marL="68580" indent="0" algn="just">
              <a:buNone/>
            </a:pPr>
            <a:r>
              <a:rPr lang="fr-FR" dirty="0" smtClean="0"/>
              <a:t>Dans cette théorie, l’Homme est en haut de l’échelle de classement…</a:t>
            </a:r>
            <a:endParaRPr lang="fr-FR" dirty="0"/>
          </a:p>
          <a:p>
            <a:pPr marL="68580" indent="0" algn="just">
              <a:buNone/>
            </a:pPr>
            <a:endParaRPr lang="fr-FR" dirty="0"/>
          </a:p>
        </p:txBody>
      </p:sp>
      <p:sp>
        <p:nvSpPr>
          <p:cNvPr id="4" name="ZoneTexte 3"/>
          <p:cNvSpPr txBox="1"/>
          <p:nvPr/>
        </p:nvSpPr>
        <p:spPr>
          <a:xfrm>
            <a:off x="4644848" y="-17394"/>
            <a:ext cx="3548872" cy="646331"/>
          </a:xfrm>
          <a:prstGeom prst="rect">
            <a:avLst/>
          </a:prstGeom>
          <a:noFill/>
        </p:spPr>
        <p:txBody>
          <a:bodyPr wrap="square" rtlCol="0">
            <a:spAutoFit/>
          </a:bodyPr>
          <a:lstStyle/>
          <a:p>
            <a:r>
              <a:rPr lang="fr-FR" dirty="0" smtClean="0"/>
              <a:t>1. Les principales théories de l’évolution</a:t>
            </a:r>
            <a:endParaRPr lang="fr-FR" dirty="0"/>
          </a:p>
        </p:txBody>
      </p:sp>
      <p:sp>
        <p:nvSpPr>
          <p:cNvPr id="5" name="ZoneTexte 4"/>
          <p:cNvSpPr txBox="1"/>
          <p:nvPr/>
        </p:nvSpPr>
        <p:spPr>
          <a:xfrm>
            <a:off x="452307" y="381370"/>
            <a:ext cx="3242895" cy="461665"/>
          </a:xfrm>
          <a:prstGeom prst="rect">
            <a:avLst/>
          </a:prstGeom>
          <a:noFill/>
        </p:spPr>
        <p:txBody>
          <a:bodyPr wrap="none" rtlCol="0">
            <a:spAutoFit/>
          </a:bodyPr>
          <a:lstStyle/>
          <a:p>
            <a:r>
              <a:rPr lang="fr-FR" sz="2400" b="1" dirty="0" smtClean="0">
                <a:solidFill>
                  <a:schemeClr val="accent3">
                    <a:lumMod val="50000"/>
                  </a:schemeClr>
                </a:solidFill>
              </a:rPr>
              <a:t>1.1. le créationnisme</a:t>
            </a:r>
            <a:endParaRPr lang="fr-FR" sz="2400" b="1" dirty="0">
              <a:solidFill>
                <a:schemeClr val="accent3">
                  <a:lumMod val="50000"/>
                </a:schemeClr>
              </a:solidFill>
            </a:endParaRPr>
          </a:p>
        </p:txBody>
      </p:sp>
      <p:pic>
        <p:nvPicPr>
          <p:cNvPr id="2" name="Image 1" descr="Capture d’écran 2016-02-24 à 15.01.58.png"/>
          <p:cNvPicPr>
            <a:picLocks noChangeAspect="1"/>
          </p:cNvPicPr>
          <p:nvPr/>
        </p:nvPicPr>
        <p:blipFill rotWithShape="1">
          <a:blip r:embed="rId2">
            <a:extLst>
              <a:ext uri="{28A0092B-C50C-407E-A947-70E740481C1C}">
                <a14:useLocalDpi xmlns:a14="http://schemas.microsoft.com/office/drawing/2010/main" val="0"/>
              </a:ext>
            </a:extLst>
          </a:blip>
          <a:srcRect l="22614" t="10040" r="3781" b="3707"/>
          <a:stretch/>
        </p:blipFill>
        <p:spPr>
          <a:xfrm>
            <a:off x="4644848" y="1378856"/>
            <a:ext cx="3841589" cy="4626429"/>
          </a:xfrm>
          <a:prstGeom prst="rect">
            <a:avLst/>
          </a:prstGeom>
        </p:spPr>
      </p:pic>
    </p:spTree>
    <p:extLst>
      <p:ext uri="{BB962C8B-B14F-4D97-AF65-F5344CB8AC3E}">
        <p14:creationId xmlns:p14="http://schemas.microsoft.com/office/powerpoint/2010/main" val="72974499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4510" y="742790"/>
            <a:ext cx="8193720" cy="5734209"/>
          </a:xfrm>
        </p:spPr>
        <p:txBody>
          <a:bodyPr>
            <a:normAutofit lnSpcReduction="10000"/>
          </a:bodyPr>
          <a:lstStyle/>
          <a:p>
            <a:pPr marL="68580" indent="0" algn="just">
              <a:buNone/>
            </a:pPr>
            <a:endParaRPr lang="fr-FR" dirty="0" smtClean="0"/>
          </a:p>
          <a:p>
            <a:pPr marL="68580" indent="0" algn="just">
              <a:buNone/>
            </a:pPr>
            <a:endParaRPr lang="fr-FR" dirty="0" smtClean="0"/>
          </a:p>
          <a:p>
            <a:pPr marL="68580" indent="0" algn="just">
              <a:buNone/>
            </a:pPr>
            <a:r>
              <a:rPr lang="fr-FR" dirty="0" smtClean="0"/>
              <a:t>Selon </a:t>
            </a:r>
            <a:r>
              <a:rPr lang="fr-FR" dirty="0"/>
              <a:t>cette théorie, certains êtres vivants inférieurs, particulièrement les insectes, se </a:t>
            </a:r>
            <a:r>
              <a:rPr lang="fr-FR" dirty="0" smtClean="0"/>
              <a:t>reproduiraient </a:t>
            </a:r>
            <a:r>
              <a:rPr lang="fr-FR" dirty="0"/>
              <a:t>sous l'effet de facteurs physico-chimiques à partir de substances inorganiques, </a:t>
            </a:r>
            <a:r>
              <a:rPr lang="fr-FR" dirty="0" smtClean="0"/>
              <a:t>et </a:t>
            </a:r>
            <a:r>
              <a:rPr lang="fr-FR" dirty="0" smtClean="0"/>
              <a:t>pourraient </a:t>
            </a:r>
            <a:r>
              <a:rPr lang="fr-FR" dirty="0"/>
              <a:t>spontanément donner naissance à de nouveaux êtres vivants.  </a:t>
            </a:r>
            <a:endParaRPr lang="fr-FR" dirty="0" smtClean="0"/>
          </a:p>
          <a:p>
            <a:pPr marL="68580" indent="0" algn="just">
              <a:buNone/>
            </a:pPr>
            <a:endParaRPr lang="fr-FR" sz="2000" i="1" dirty="0" smtClean="0"/>
          </a:p>
          <a:p>
            <a:pPr marL="68580" indent="0" algn="just">
              <a:buNone/>
            </a:pPr>
            <a:r>
              <a:rPr lang="fr-FR" sz="2000" i="1" dirty="0" smtClean="0"/>
              <a:t>« Par exemple, les insectes seraient produits par le </a:t>
            </a:r>
            <a:r>
              <a:rPr lang="fr-FR" sz="2000" i="1" dirty="0" smtClean="0"/>
              <a:t>reste </a:t>
            </a:r>
            <a:r>
              <a:rPr lang="fr-FR" sz="2000" i="1" dirty="0" smtClean="0"/>
              <a:t>de nourritures »</a:t>
            </a:r>
          </a:p>
          <a:p>
            <a:pPr marL="68580" indent="0" algn="just">
              <a:buNone/>
            </a:pPr>
            <a:endParaRPr lang="fr-FR" dirty="0" smtClean="0"/>
          </a:p>
          <a:p>
            <a:pPr marL="68580" indent="0" algn="just">
              <a:buNone/>
            </a:pPr>
            <a:r>
              <a:rPr lang="fr-FR" dirty="0" smtClean="0"/>
              <a:t>Cette </a:t>
            </a:r>
            <a:r>
              <a:rPr lang="fr-FR" dirty="0"/>
              <a:t>théorie sera mise à mal avec l’arrivée de L. Pasteur (1857) et de ses recherches sur les éléments pathogènes (microbes).</a:t>
            </a:r>
          </a:p>
          <a:p>
            <a:pPr algn="just"/>
            <a:endParaRPr lang="fr-FR" dirty="0"/>
          </a:p>
        </p:txBody>
      </p:sp>
      <p:sp>
        <p:nvSpPr>
          <p:cNvPr id="4" name="ZoneTexte 3"/>
          <p:cNvSpPr txBox="1"/>
          <p:nvPr/>
        </p:nvSpPr>
        <p:spPr>
          <a:xfrm>
            <a:off x="4644848" y="-17394"/>
            <a:ext cx="3548872" cy="646331"/>
          </a:xfrm>
          <a:prstGeom prst="rect">
            <a:avLst/>
          </a:prstGeom>
          <a:noFill/>
        </p:spPr>
        <p:txBody>
          <a:bodyPr wrap="square" rtlCol="0">
            <a:spAutoFit/>
          </a:bodyPr>
          <a:lstStyle/>
          <a:p>
            <a:r>
              <a:rPr lang="fr-FR" dirty="0" smtClean="0"/>
              <a:t>1. Les principales théories de l’évolution</a:t>
            </a:r>
            <a:endParaRPr lang="fr-FR" dirty="0"/>
          </a:p>
        </p:txBody>
      </p:sp>
      <p:sp>
        <p:nvSpPr>
          <p:cNvPr id="5" name="ZoneTexte 4"/>
          <p:cNvSpPr txBox="1"/>
          <p:nvPr/>
        </p:nvSpPr>
        <p:spPr>
          <a:xfrm>
            <a:off x="452307" y="604112"/>
            <a:ext cx="5238483" cy="830997"/>
          </a:xfrm>
          <a:prstGeom prst="rect">
            <a:avLst/>
          </a:prstGeom>
          <a:noFill/>
        </p:spPr>
        <p:txBody>
          <a:bodyPr wrap="none" rtlCol="0">
            <a:spAutoFit/>
          </a:bodyPr>
          <a:lstStyle/>
          <a:p>
            <a:r>
              <a:rPr lang="fr-FR" sz="2400" b="1" dirty="0" smtClean="0">
                <a:solidFill>
                  <a:schemeClr val="accent3">
                    <a:lumMod val="50000"/>
                  </a:schemeClr>
                </a:solidFill>
              </a:rPr>
              <a:t>1.2. la génération spontanée</a:t>
            </a:r>
          </a:p>
          <a:p>
            <a:r>
              <a:rPr lang="fr-FR" sz="2400" b="1" dirty="0">
                <a:solidFill>
                  <a:schemeClr val="accent3">
                    <a:lumMod val="50000"/>
                  </a:schemeClr>
                </a:solidFill>
              </a:rPr>
              <a:t>	</a:t>
            </a:r>
            <a:r>
              <a:rPr lang="fr-FR" sz="2400" b="1" dirty="0" smtClean="0">
                <a:solidFill>
                  <a:schemeClr val="accent3">
                    <a:lumMod val="50000"/>
                  </a:schemeClr>
                </a:solidFill>
              </a:rPr>
              <a:t>		ou Abiogenèse</a:t>
            </a:r>
            <a:endParaRPr lang="fr-FR" sz="2400" b="1" dirty="0">
              <a:solidFill>
                <a:schemeClr val="accent3">
                  <a:lumMod val="50000"/>
                </a:schemeClr>
              </a:solidFill>
            </a:endParaRPr>
          </a:p>
        </p:txBody>
      </p:sp>
    </p:spTree>
    <p:extLst>
      <p:ext uri="{BB962C8B-B14F-4D97-AF65-F5344CB8AC3E}">
        <p14:creationId xmlns:p14="http://schemas.microsoft.com/office/powerpoint/2010/main" val="327751882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4510" y="742790"/>
            <a:ext cx="4034919" cy="5734209"/>
          </a:xfrm>
        </p:spPr>
        <p:txBody>
          <a:bodyPr>
            <a:normAutofit/>
          </a:bodyPr>
          <a:lstStyle/>
          <a:p>
            <a:pPr marL="68580" indent="0" algn="just">
              <a:buNone/>
            </a:pPr>
            <a:endParaRPr lang="fr-FR" dirty="0" smtClean="0"/>
          </a:p>
          <a:p>
            <a:pPr marL="68580" indent="0" algn="just">
              <a:buNone/>
            </a:pPr>
            <a:r>
              <a:rPr lang="fr-FR" dirty="0"/>
              <a:t>Elle remonte à l’Antiquité et a été reformulée par un scientifique allemand fin des années 1800.  Selon cette dernière la vie viendrait de l’extérieur de la Terre, des moyens extraterrestres (météorites) auraient apporté des germes, spores ou autres unicellulaires.</a:t>
            </a:r>
          </a:p>
          <a:p>
            <a:pPr marL="68580" indent="0" algn="just">
              <a:buNone/>
            </a:pPr>
            <a:endParaRPr lang="fr-FR" dirty="0" smtClean="0"/>
          </a:p>
        </p:txBody>
      </p:sp>
      <p:sp>
        <p:nvSpPr>
          <p:cNvPr id="4" name="ZoneTexte 3"/>
          <p:cNvSpPr txBox="1"/>
          <p:nvPr/>
        </p:nvSpPr>
        <p:spPr>
          <a:xfrm>
            <a:off x="4644848" y="-17394"/>
            <a:ext cx="3548872" cy="646331"/>
          </a:xfrm>
          <a:prstGeom prst="rect">
            <a:avLst/>
          </a:prstGeom>
          <a:noFill/>
        </p:spPr>
        <p:txBody>
          <a:bodyPr wrap="square" rtlCol="0">
            <a:spAutoFit/>
          </a:bodyPr>
          <a:lstStyle/>
          <a:p>
            <a:r>
              <a:rPr lang="fr-FR" dirty="0" smtClean="0"/>
              <a:t>1. Les principales théories de l’évolution</a:t>
            </a:r>
            <a:endParaRPr lang="fr-FR" dirty="0"/>
          </a:p>
        </p:txBody>
      </p:sp>
      <p:sp>
        <p:nvSpPr>
          <p:cNvPr id="5" name="ZoneTexte 4"/>
          <p:cNvSpPr txBox="1"/>
          <p:nvPr/>
        </p:nvSpPr>
        <p:spPr>
          <a:xfrm>
            <a:off x="452307" y="368253"/>
            <a:ext cx="2936020" cy="461665"/>
          </a:xfrm>
          <a:prstGeom prst="rect">
            <a:avLst/>
          </a:prstGeom>
          <a:noFill/>
        </p:spPr>
        <p:txBody>
          <a:bodyPr wrap="none" rtlCol="0">
            <a:spAutoFit/>
          </a:bodyPr>
          <a:lstStyle/>
          <a:p>
            <a:r>
              <a:rPr lang="fr-FR" sz="2400" b="1" dirty="0" smtClean="0">
                <a:solidFill>
                  <a:schemeClr val="accent3">
                    <a:lumMod val="50000"/>
                  </a:schemeClr>
                </a:solidFill>
              </a:rPr>
              <a:t>1.3. la panspermie</a:t>
            </a:r>
            <a:endParaRPr lang="fr-FR" sz="2400" b="1" dirty="0">
              <a:solidFill>
                <a:schemeClr val="accent3">
                  <a:lumMod val="50000"/>
                </a:schemeClr>
              </a:solidFill>
            </a:endParaRPr>
          </a:p>
        </p:txBody>
      </p:sp>
      <p:pic>
        <p:nvPicPr>
          <p:cNvPr id="2" name="Image 1" descr="220px-Leonid_Meteor_Storm_183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8633" y="1012477"/>
            <a:ext cx="3452223" cy="5005723"/>
          </a:xfrm>
          <a:prstGeom prst="rect">
            <a:avLst/>
          </a:prstGeom>
        </p:spPr>
      </p:pic>
    </p:spTree>
    <p:extLst>
      <p:ext uri="{BB962C8B-B14F-4D97-AF65-F5344CB8AC3E}">
        <p14:creationId xmlns:p14="http://schemas.microsoft.com/office/powerpoint/2010/main" val="179536307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4510" y="742790"/>
            <a:ext cx="8244061" cy="5734209"/>
          </a:xfrm>
        </p:spPr>
        <p:txBody>
          <a:bodyPr>
            <a:normAutofit/>
          </a:bodyPr>
          <a:lstStyle/>
          <a:p>
            <a:pPr marL="68580" indent="0" algn="just">
              <a:buNone/>
            </a:pPr>
            <a:endParaRPr lang="fr-FR" dirty="0" smtClean="0"/>
          </a:p>
          <a:p>
            <a:pPr marL="68580" indent="0" algn="just">
              <a:buNone/>
            </a:pPr>
            <a:r>
              <a:rPr lang="fr-FR" dirty="0" smtClean="0"/>
              <a:t>Mais qui est ce Mr Lamarck?</a:t>
            </a:r>
          </a:p>
          <a:p>
            <a:pPr marL="68580" indent="0" algn="just">
              <a:buNone/>
            </a:pPr>
            <a:endParaRPr lang="fr-FR" dirty="0" smtClean="0"/>
          </a:p>
          <a:p>
            <a:pPr marL="68580" indent="0" algn="just">
              <a:buNone/>
            </a:pPr>
            <a:r>
              <a:rPr lang="fr-FR" dirty="0" smtClean="0"/>
              <a:t>Jean</a:t>
            </a:r>
            <a:r>
              <a:rPr lang="fr-FR" dirty="0"/>
              <a:t>-Baptiste De Monet (1744-1829), chevalier de LAMARCK, naturaliste français devient le botaniste du Roi en 1781.  </a:t>
            </a:r>
            <a:endParaRPr lang="fr-FR" dirty="0" smtClean="0"/>
          </a:p>
          <a:p>
            <a:pPr marL="68580" indent="0" algn="just">
              <a:buNone/>
            </a:pPr>
            <a:r>
              <a:rPr lang="fr-FR" dirty="0" smtClean="0"/>
              <a:t>Il </a:t>
            </a:r>
            <a:r>
              <a:rPr lang="fr-FR" dirty="0"/>
              <a:t>est un des précurseurs de l’écologie car, pour lui, il y a interaction entre l’organisme et le milieu dans lequel il évolue. </a:t>
            </a:r>
          </a:p>
        </p:txBody>
      </p:sp>
      <p:sp>
        <p:nvSpPr>
          <p:cNvPr id="4" name="ZoneTexte 3"/>
          <p:cNvSpPr txBox="1"/>
          <p:nvPr/>
        </p:nvSpPr>
        <p:spPr>
          <a:xfrm>
            <a:off x="4644848" y="-17394"/>
            <a:ext cx="3548872" cy="646331"/>
          </a:xfrm>
          <a:prstGeom prst="rect">
            <a:avLst/>
          </a:prstGeom>
          <a:noFill/>
        </p:spPr>
        <p:txBody>
          <a:bodyPr wrap="square" rtlCol="0">
            <a:spAutoFit/>
          </a:bodyPr>
          <a:lstStyle/>
          <a:p>
            <a:r>
              <a:rPr lang="fr-FR" dirty="0" smtClean="0"/>
              <a:t>1. Les principales théories de l’évolution</a:t>
            </a:r>
            <a:endParaRPr lang="fr-FR" dirty="0"/>
          </a:p>
        </p:txBody>
      </p:sp>
      <p:sp>
        <p:nvSpPr>
          <p:cNvPr id="5" name="ZoneTexte 4"/>
          <p:cNvSpPr txBox="1"/>
          <p:nvPr/>
        </p:nvSpPr>
        <p:spPr>
          <a:xfrm>
            <a:off x="452307" y="368253"/>
            <a:ext cx="4083169" cy="461665"/>
          </a:xfrm>
          <a:prstGeom prst="rect">
            <a:avLst/>
          </a:prstGeom>
          <a:noFill/>
        </p:spPr>
        <p:txBody>
          <a:bodyPr wrap="none" rtlCol="0">
            <a:spAutoFit/>
          </a:bodyPr>
          <a:lstStyle/>
          <a:p>
            <a:r>
              <a:rPr lang="fr-FR" sz="2400" b="1" dirty="0" smtClean="0">
                <a:solidFill>
                  <a:schemeClr val="accent3">
                    <a:lumMod val="50000"/>
                  </a:schemeClr>
                </a:solidFill>
              </a:rPr>
              <a:t>1.4. la théorie de </a:t>
            </a:r>
            <a:r>
              <a:rPr lang="fr-FR" sz="2400" b="1" dirty="0" smtClean="0">
                <a:solidFill>
                  <a:schemeClr val="accent3">
                    <a:lumMod val="50000"/>
                  </a:schemeClr>
                </a:solidFill>
              </a:rPr>
              <a:t>Lamarck</a:t>
            </a:r>
            <a:endParaRPr lang="fr-FR" sz="2400" b="1" dirty="0">
              <a:solidFill>
                <a:schemeClr val="accent3">
                  <a:lumMod val="50000"/>
                </a:schemeClr>
              </a:solidFill>
            </a:endParaRPr>
          </a:p>
        </p:txBody>
      </p:sp>
      <p:pic>
        <p:nvPicPr>
          <p:cNvPr id="2" name="Image 1"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1858" y="4317999"/>
            <a:ext cx="2235200" cy="2159000"/>
          </a:xfrm>
          <a:prstGeom prst="rect">
            <a:avLst/>
          </a:prstGeom>
        </p:spPr>
      </p:pic>
    </p:spTree>
    <p:extLst>
      <p:ext uri="{BB962C8B-B14F-4D97-AF65-F5344CB8AC3E}">
        <p14:creationId xmlns:p14="http://schemas.microsoft.com/office/powerpoint/2010/main" val="249632051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4510" y="1069364"/>
            <a:ext cx="8244061" cy="5734209"/>
          </a:xfrm>
        </p:spPr>
        <p:txBody>
          <a:bodyPr>
            <a:normAutofit fontScale="92500"/>
          </a:bodyPr>
          <a:lstStyle/>
          <a:p>
            <a:pPr marL="68580" indent="0" algn="just">
              <a:buNone/>
            </a:pPr>
            <a:endParaRPr lang="fr-FR" dirty="0" smtClean="0"/>
          </a:p>
          <a:p>
            <a:pPr marL="68580" indent="0" algn="just">
              <a:buNone/>
            </a:pPr>
            <a:r>
              <a:rPr lang="fr-FR" dirty="0" smtClean="0"/>
              <a:t>En </a:t>
            </a:r>
            <a:r>
              <a:rPr lang="fr-FR" dirty="0"/>
              <a:t>1809, il publie la « Philosophie zoologique » où il détaille sa conception de la transformation des espèces.  </a:t>
            </a:r>
            <a:endParaRPr lang="fr-FR" dirty="0" smtClean="0"/>
          </a:p>
          <a:p>
            <a:pPr marL="68580" indent="0" algn="just">
              <a:buNone/>
            </a:pPr>
            <a:r>
              <a:rPr lang="fr-FR" dirty="0" smtClean="0"/>
              <a:t>Selon </a:t>
            </a:r>
            <a:r>
              <a:rPr lang="fr-FR" dirty="0"/>
              <a:t>lui, l’influence du milieu provoque des modifications héréditaires, au fil des générations, à condition que les deux parents aient acquis la même adaptation</a:t>
            </a:r>
            <a:r>
              <a:rPr lang="fr-FR" dirty="0" smtClean="0"/>
              <a:t>.</a:t>
            </a:r>
          </a:p>
          <a:p>
            <a:pPr marL="68580" indent="0" algn="just">
              <a:buNone/>
            </a:pPr>
            <a:endParaRPr lang="fr-FR" dirty="0"/>
          </a:p>
          <a:p>
            <a:pPr marL="68580" indent="0" algn="just">
              <a:buNone/>
            </a:pPr>
            <a:r>
              <a:rPr lang="fr-FR" dirty="0"/>
              <a:t>Il propose donc une théorie, le </a:t>
            </a:r>
            <a:r>
              <a:rPr lang="fr-FR" b="1" dirty="0"/>
              <a:t>transformisme</a:t>
            </a:r>
            <a:r>
              <a:rPr lang="fr-FR" dirty="0"/>
              <a:t>, qui tend à rendre les individus de plus en plus complexes et perfectionnés.  </a:t>
            </a:r>
            <a:endParaRPr lang="fr-FR" dirty="0" smtClean="0"/>
          </a:p>
          <a:p>
            <a:pPr marL="68580" indent="0" algn="just">
              <a:buNone/>
            </a:pPr>
            <a:endParaRPr lang="fr-FR" dirty="0" smtClean="0"/>
          </a:p>
          <a:p>
            <a:pPr marL="68580" indent="0" algn="just">
              <a:buNone/>
            </a:pPr>
            <a:r>
              <a:rPr lang="fr-FR" dirty="0" smtClean="0"/>
              <a:t>Le </a:t>
            </a:r>
            <a:r>
              <a:rPr lang="fr-FR" dirty="0"/>
              <a:t>transformisme pourrait se définir comme la transformation automatique des organismes en fonction des conditions environnementales.</a:t>
            </a:r>
          </a:p>
          <a:p>
            <a:pPr marL="68580" indent="0" algn="just">
              <a:buNone/>
            </a:pPr>
            <a:endParaRPr lang="fr-FR" dirty="0" smtClean="0"/>
          </a:p>
        </p:txBody>
      </p:sp>
      <p:sp>
        <p:nvSpPr>
          <p:cNvPr id="4" name="ZoneTexte 3"/>
          <p:cNvSpPr txBox="1"/>
          <p:nvPr/>
        </p:nvSpPr>
        <p:spPr>
          <a:xfrm>
            <a:off x="4644848" y="-17394"/>
            <a:ext cx="3548872" cy="646331"/>
          </a:xfrm>
          <a:prstGeom prst="rect">
            <a:avLst/>
          </a:prstGeom>
          <a:noFill/>
        </p:spPr>
        <p:txBody>
          <a:bodyPr wrap="square" rtlCol="0">
            <a:spAutoFit/>
          </a:bodyPr>
          <a:lstStyle/>
          <a:p>
            <a:r>
              <a:rPr lang="fr-FR" dirty="0" smtClean="0"/>
              <a:t>1. Les principales théories de l’évolution</a:t>
            </a:r>
            <a:endParaRPr lang="fr-FR" dirty="0"/>
          </a:p>
        </p:txBody>
      </p:sp>
      <p:sp>
        <p:nvSpPr>
          <p:cNvPr id="5" name="ZoneTexte 4"/>
          <p:cNvSpPr txBox="1"/>
          <p:nvPr/>
        </p:nvSpPr>
        <p:spPr>
          <a:xfrm>
            <a:off x="452307" y="368253"/>
            <a:ext cx="6179847" cy="830997"/>
          </a:xfrm>
          <a:prstGeom prst="rect">
            <a:avLst/>
          </a:prstGeom>
          <a:noFill/>
        </p:spPr>
        <p:txBody>
          <a:bodyPr wrap="none" rtlCol="0">
            <a:spAutoFit/>
          </a:bodyPr>
          <a:lstStyle/>
          <a:p>
            <a:r>
              <a:rPr lang="fr-FR" sz="2400" b="1" dirty="0" smtClean="0">
                <a:solidFill>
                  <a:schemeClr val="accent3">
                    <a:lumMod val="50000"/>
                  </a:schemeClr>
                </a:solidFill>
              </a:rPr>
              <a:t>1.4. la théorie de </a:t>
            </a:r>
            <a:r>
              <a:rPr lang="fr-FR" sz="2400" b="1" dirty="0" smtClean="0">
                <a:solidFill>
                  <a:schemeClr val="accent3">
                    <a:lumMod val="50000"/>
                  </a:schemeClr>
                </a:solidFill>
              </a:rPr>
              <a:t>Lamarck</a:t>
            </a:r>
            <a:endParaRPr lang="fr-FR" sz="2400" b="1" dirty="0" smtClean="0">
              <a:solidFill>
                <a:schemeClr val="accent3">
                  <a:lumMod val="50000"/>
                </a:schemeClr>
              </a:solidFill>
            </a:endParaRPr>
          </a:p>
          <a:p>
            <a:r>
              <a:rPr lang="fr-FR" sz="2400" b="1" dirty="0">
                <a:solidFill>
                  <a:schemeClr val="accent3">
                    <a:lumMod val="50000"/>
                  </a:schemeClr>
                </a:solidFill>
              </a:rPr>
              <a:t>	</a:t>
            </a:r>
            <a:r>
              <a:rPr lang="fr-FR" sz="2400" b="1" dirty="0" smtClean="0">
                <a:solidFill>
                  <a:schemeClr val="accent3">
                    <a:lumMod val="50000"/>
                  </a:schemeClr>
                </a:solidFill>
              </a:rPr>
              <a:t>	ou théorie du transformisme</a:t>
            </a:r>
            <a:endParaRPr lang="fr-FR" sz="2400" b="1" dirty="0">
              <a:solidFill>
                <a:schemeClr val="accent3">
                  <a:lumMod val="50000"/>
                </a:schemeClr>
              </a:solidFill>
            </a:endParaRPr>
          </a:p>
        </p:txBody>
      </p:sp>
    </p:spTree>
    <p:extLst>
      <p:ext uri="{BB962C8B-B14F-4D97-AF65-F5344CB8AC3E}">
        <p14:creationId xmlns:p14="http://schemas.microsoft.com/office/powerpoint/2010/main" val="19679719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8264" y="765461"/>
            <a:ext cx="8209469" cy="5755368"/>
          </a:xfrm>
        </p:spPr>
        <p:txBody>
          <a:bodyPr>
            <a:normAutofit/>
          </a:bodyPr>
          <a:lstStyle/>
          <a:p>
            <a:pPr algn="just"/>
            <a:r>
              <a:rPr lang="fr-FR" dirty="0" smtClean="0"/>
              <a:t>Apparition de la photosynthèse : l’énergie solaire se met au service de la vie….</a:t>
            </a:r>
          </a:p>
          <a:p>
            <a:pPr algn="just"/>
            <a:endParaRPr lang="fr-FR" dirty="0"/>
          </a:p>
          <a:p>
            <a:pPr lvl="1" algn="just"/>
            <a:r>
              <a:rPr lang="fr-FR" dirty="0" smtClean="0"/>
              <a:t>Accumulation de O</a:t>
            </a:r>
            <a:r>
              <a:rPr lang="fr-FR" baseline="-25000" dirty="0" smtClean="0"/>
              <a:t>2</a:t>
            </a:r>
            <a:r>
              <a:rPr lang="fr-FR" dirty="0" smtClean="0"/>
              <a:t> dans l’atmosphère </a:t>
            </a:r>
            <a:r>
              <a:rPr lang="fr-FR" dirty="0" smtClean="0">
                <a:sym typeface="Wingdings"/>
              </a:rPr>
              <a:t> vie animale</a:t>
            </a:r>
          </a:p>
          <a:p>
            <a:pPr lvl="1" algn="just"/>
            <a:r>
              <a:rPr lang="fr-FR" dirty="0" smtClean="0">
                <a:sym typeface="Wingdings"/>
              </a:rPr>
              <a:t>Réaction du O</a:t>
            </a:r>
            <a:r>
              <a:rPr lang="fr-FR" baseline="-25000" dirty="0" smtClean="0">
                <a:sym typeface="Wingdings"/>
              </a:rPr>
              <a:t>2</a:t>
            </a:r>
            <a:r>
              <a:rPr lang="fr-FR" dirty="0" smtClean="0">
                <a:sym typeface="Wingdings"/>
              </a:rPr>
              <a:t> avec les rayons du soleil  formation d’ozone (O</a:t>
            </a:r>
            <a:r>
              <a:rPr lang="fr-FR" baseline="-25000" dirty="0" smtClean="0">
                <a:sym typeface="Wingdings"/>
              </a:rPr>
              <a:t>3</a:t>
            </a:r>
            <a:r>
              <a:rPr lang="fr-FR" dirty="0" smtClean="0">
                <a:sym typeface="Wingdings"/>
              </a:rPr>
              <a:t>) qui s’accumule dans la haute atmosphère et protégeant ainsi la surface de la terre des « agressions » des UV et… </a:t>
            </a:r>
          </a:p>
          <a:p>
            <a:pPr marL="365760" lvl="1" indent="0" algn="just">
              <a:buNone/>
            </a:pPr>
            <a:r>
              <a:rPr lang="fr-FR" dirty="0">
                <a:sym typeface="Wingdings"/>
              </a:rPr>
              <a:t>	</a:t>
            </a:r>
            <a:r>
              <a:rPr lang="fr-FR" dirty="0" smtClean="0">
                <a:sym typeface="Wingdings"/>
              </a:rPr>
              <a:t>	la vie peut sortir de l’eau…</a:t>
            </a:r>
          </a:p>
          <a:p>
            <a:pPr marL="365760" lvl="1" indent="0" algn="just">
              <a:buNone/>
            </a:pPr>
            <a:r>
              <a:rPr lang="fr-FR" dirty="0">
                <a:sym typeface="Wingdings"/>
              </a:rPr>
              <a:t>	</a:t>
            </a:r>
            <a:r>
              <a:rPr lang="fr-FR" dirty="0" smtClean="0">
                <a:sym typeface="Wingdings"/>
              </a:rPr>
              <a:t>	évoluer de plus en plus vite et…</a:t>
            </a:r>
          </a:p>
          <a:p>
            <a:pPr marL="365760" lvl="1" indent="0" algn="just">
              <a:buNone/>
            </a:pPr>
            <a:r>
              <a:rPr lang="fr-FR" dirty="0">
                <a:sym typeface="Wingdings"/>
              </a:rPr>
              <a:t>	</a:t>
            </a:r>
            <a:r>
              <a:rPr lang="fr-FR" dirty="0" smtClean="0">
                <a:sym typeface="Wingdings"/>
              </a:rPr>
              <a:t>	se complexifier</a:t>
            </a:r>
          </a:p>
          <a:p>
            <a:pPr marL="365760" lvl="1" indent="0" algn="just">
              <a:buNone/>
            </a:pPr>
            <a:endParaRPr lang="fr-FR" dirty="0">
              <a:sym typeface="Wingdings"/>
            </a:endParaRPr>
          </a:p>
          <a:p>
            <a:pPr marL="365760" lvl="1" indent="0" algn="just">
              <a:buNone/>
            </a:pPr>
            <a:endParaRPr lang="fr-FR" dirty="0">
              <a:sym typeface="Wingdings"/>
            </a:endParaRPr>
          </a:p>
        </p:txBody>
      </p:sp>
      <p:sp>
        <p:nvSpPr>
          <p:cNvPr id="4" name="ZoneTexte 3"/>
          <p:cNvSpPr txBox="1"/>
          <p:nvPr/>
        </p:nvSpPr>
        <p:spPr>
          <a:xfrm>
            <a:off x="4834015" y="-13656"/>
            <a:ext cx="3165944" cy="646331"/>
          </a:xfrm>
          <a:prstGeom prst="rect">
            <a:avLst/>
          </a:prstGeom>
          <a:noFill/>
        </p:spPr>
        <p:txBody>
          <a:bodyPr wrap="square" rtlCol="0">
            <a:spAutoFit/>
          </a:bodyPr>
          <a:lstStyle/>
          <a:p>
            <a:r>
              <a:rPr lang="fr-FR" dirty="0" smtClean="0"/>
              <a:t>1. l’histoire de la terre et de son atmosphère</a:t>
            </a:r>
            <a:endParaRPr lang="fr-FR" dirty="0"/>
          </a:p>
        </p:txBody>
      </p:sp>
    </p:spTree>
    <p:extLst>
      <p:ext uri="{BB962C8B-B14F-4D97-AF65-F5344CB8AC3E}">
        <p14:creationId xmlns:p14="http://schemas.microsoft.com/office/powerpoint/2010/main" val="184189922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4510" y="1069364"/>
            <a:ext cx="8244061" cy="5734209"/>
          </a:xfrm>
        </p:spPr>
        <p:txBody>
          <a:bodyPr>
            <a:normAutofit/>
          </a:bodyPr>
          <a:lstStyle/>
          <a:p>
            <a:pPr marL="68580" indent="0" algn="just">
              <a:buNone/>
            </a:pPr>
            <a:endParaRPr lang="fr-FR" dirty="0" smtClean="0"/>
          </a:p>
        </p:txBody>
      </p:sp>
      <p:sp>
        <p:nvSpPr>
          <p:cNvPr id="4" name="ZoneTexte 3"/>
          <p:cNvSpPr txBox="1"/>
          <p:nvPr/>
        </p:nvSpPr>
        <p:spPr>
          <a:xfrm>
            <a:off x="4644848" y="-17394"/>
            <a:ext cx="3548872" cy="646331"/>
          </a:xfrm>
          <a:prstGeom prst="rect">
            <a:avLst/>
          </a:prstGeom>
          <a:noFill/>
        </p:spPr>
        <p:txBody>
          <a:bodyPr wrap="square" rtlCol="0">
            <a:spAutoFit/>
          </a:bodyPr>
          <a:lstStyle/>
          <a:p>
            <a:r>
              <a:rPr lang="fr-FR" dirty="0" smtClean="0"/>
              <a:t>1. Les principales théories de l’évolution</a:t>
            </a:r>
            <a:endParaRPr lang="fr-FR" dirty="0"/>
          </a:p>
        </p:txBody>
      </p:sp>
      <p:sp>
        <p:nvSpPr>
          <p:cNvPr id="5" name="ZoneTexte 4"/>
          <p:cNvSpPr txBox="1"/>
          <p:nvPr/>
        </p:nvSpPr>
        <p:spPr>
          <a:xfrm>
            <a:off x="452307" y="368253"/>
            <a:ext cx="6179847" cy="830997"/>
          </a:xfrm>
          <a:prstGeom prst="rect">
            <a:avLst/>
          </a:prstGeom>
          <a:noFill/>
        </p:spPr>
        <p:txBody>
          <a:bodyPr wrap="none" rtlCol="0">
            <a:spAutoFit/>
          </a:bodyPr>
          <a:lstStyle/>
          <a:p>
            <a:r>
              <a:rPr lang="fr-FR" sz="2400" b="1" dirty="0" smtClean="0">
                <a:solidFill>
                  <a:schemeClr val="accent3">
                    <a:lumMod val="50000"/>
                  </a:schemeClr>
                </a:solidFill>
              </a:rPr>
              <a:t>1.4. la théorie de </a:t>
            </a:r>
            <a:r>
              <a:rPr lang="fr-FR" sz="2400" b="1" dirty="0" smtClean="0">
                <a:solidFill>
                  <a:schemeClr val="accent3">
                    <a:lumMod val="50000"/>
                  </a:schemeClr>
                </a:solidFill>
              </a:rPr>
              <a:t>Lamarck</a:t>
            </a:r>
            <a:endParaRPr lang="fr-FR" sz="2400" b="1" dirty="0" smtClean="0">
              <a:solidFill>
                <a:schemeClr val="accent3">
                  <a:lumMod val="50000"/>
                </a:schemeClr>
              </a:solidFill>
            </a:endParaRPr>
          </a:p>
          <a:p>
            <a:r>
              <a:rPr lang="fr-FR" sz="2400" b="1" dirty="0">
                <a:solidFill>
                  <a:schemeClr val="accent3">
                    <a:lumMod val="50000"/>
                  </a:schemeClr>
                </a:solidFill>
              </a:rPr>
              <a:t>	</a:t>
            </a:r>
            <a:r>
              <a:rPr lang="fr-FR" sz="2400" b="1" dirty="0" smtClean="0">
                <a:solidFill>
                  <a:schemeClr val="accent3">
                    <a:lumMod val="50000"/>
                  </a:schemeClr>
                </a:solidFill>
              </a:rPr>
              <a:t>	ou théorie du transformisme</a:t>
            </a:r>
            <a:endParaRPr lang="fr-FR" sz="2400" b="1" dirty="0">
              <a:solidFill>
                <a:schemeClr val="accent3">
                  <a:lumMod val="50000"/>
                </a:schemeClr>
              </a:solidFill>
            </a:endParaRPr>
          </a:p>
        </p:txBody>
      </p:sp>
      <p:pic>
        <p:nvPicPr>
          <p:cNvPr id="7" name="Image 6" descr="lamarck-and-his-giraff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297" y="1805214"/>
            <a:ext cx="8039100" cy="3937000"/>
          </a:xfrm>
          <a:prstGeom prst="rect">
            <a:avLst/>
          </a:prstGeom>
        </p:spPr>
      </p:pic>
    </p:spTree>
    <p:extLst>
      <p:ext uri="{BB962C8B-B14F-4D97-AF65-F5344CB8AC3E}">
        <p14:creationId xmlns:p14="http://schemas.microsoft.com/office/powerpoint/2010/main" val="19973125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4511" y="1541082"/>
            <a:ext cx="5014632" cy="5734209"/>
          </a:xfrm>
        </p:spPr>
        <p:txBody>
          <a:bodyPr>
            <a:normAutofit/>
          </a:bodyPr>
          <a:lstStyle/>
          <a:p>
            <a:pPr marL="68580" indent="0" algn="just">
              <a:buNone/>
            </a:pPr>
            <a:r>
              <a:rPr lang="fr-FR" sz="2000" dirty="0"/>
              <a:t>Charles Darwin (1809-1882) est un naturaliste anglais.  </a:t>
            </a:r>
            <a:endParaRPr lang="fr-FR" sz="2000" dirty="0" smtClean="0"/>
          </a:p>
          <a:p>
            <a:pPr marL="68580" indent="0" algn="just">
              <a:buNone/>
            </a:pPr>
            <a:endParaRPr lang="fr-FR" sz="2000" dirty="0" smtClean="0"/>
          </a:p>
          <a:p>
            <a:pPr marL="68580" indent="0" algn="just">
              <a:buNone/>
            </a:pPr>
            <a:r>
              <a:rPr lang="fr-FR" sz="2000" dirty="0" smtClean="0"/>
              <a:t>Passionné </a:t>
            </a:r>
            <a:r>
              <a:rPr lang="fr-FR" sz="2000" dirty="0"/>
              <a:t>par l’observation de la nature, il a embarqué à bord du Beagle (1831), un navire de recherche qui devait partir en expédition vers l’Amérique du Sud. </a:t>
            </a:r>
            <a:endParaRPr lang="fr-FR" sz="2000" dirty="0" smtClean="0"/>
          </a:p>
          <a:p>
            <a:pPr marL="68580" indent="0" algn="just">
              <a:buNone/>
            </a:pPr>
            <a:r>
              <a:rPr lang="fr-FR" sz="2000" dirty="0" smtClean="0"/>
              <a:t> </a:t>
            </a:r>
          </a:p>
          <a:p>
            <a:pPr marL="68580" indent="0" algn="just">
              <a:buNone/>
            </a:pPr>
            <a:r>
              <a:rPr lang="fr-FR" sz="2000" dirty="0" smtClean="0"/>
              <a:t>Cette </a:t>
            </a:r>
            <a:r>
              <a:rPr lang="fr-FR" sz="2000" dirty="0"/>
              <a:t>expédition durera 5 ans pendant lesquels Ch. Darwin a observé, transcrit et échantillonné une série incroyable d’espèces qu’il a rencontrées au cours du voyage.  </a:t>
            </a:r>
          </a:p>
          <a:p>
            <a:pPr marL="68580" indent="0" algn="just">
              <a:buNone/>
            </a:pPr>
            <a:endParaRPr lang="fr-FR" sz="2000" dirty="0" smtClean="0"/>
          </a:p>
        </p:txBody>
      </p:sp>
      <p:sp>
        <p:nvSpPr>
          <p:cNvPr id="4" name="ZoneTexte 3"/>
          <p:cNvSpPr txBox="1"/>
          <p:nvPr/>
        </p:nvSpPr>
        <p:spPr>
          <a:xfrm>
            <a:off x="4644848" y="-17394"/>
            <a:ext cx="3548872" cy="646331"/>
          </a:xfrm>
          <a:prstGeom prst="rect">
            <a:avLst/>
          </a:prstGeom>
          <a:noFill/>
        </p:spPr>
        <p:txBody>
          <a:bodyPr wrap="square" rtlCol="0">
            <a:spAutoFit/>
          </a:bodyPr>
          <a:lstStyle/>
          <a:p>
            <a:r>
              <a:rPr lang="fr-FR" dirty="0" smtClean="0"/>
              <a:t>1. Les principales théories de l’évolution</a:t>
            </a:r>
            <a:endParaRPr lang="fr-FR" dirty="0"/>
          </a:p>
        </p:txBody>
      </p:sp>
      <p:sp>
        <p:nvSpPr>
          <p:cNvPr id="5" name="ZoneTexte 4"/>
          <p:cNvSpPr txBox="1"/>
          <p:nvPr/>
        </p:nvSpPr>
        <p:spPr>
          <a:xfrm>
            <a:off x="452307" y="368253"/>
            <a:ext cx="5508840" cy="830997"/>
          </a:xfrm>
          <a:prstGeom prst="rect">
            <a:avLst/>
          </a:prstGeom>
          <a:noFill/>
        </p:spPr>
        <p:txBody>
          <a:bodyPr wrap="none" rtlCol="0">
            <a:spAutoFit/>
          </a:bodyPr>
          <a:lstStyle/>
          <a:p>
            <a:r>
              <a:rPr lang="fr-FR" sz="2400" b="1" dirty="0" smtClean="0">
                <a:solidFill>
                  <a:schemeClr val="accent3">
                    <a:lumMod val="50000"/>
                  </a:schemeClr>
                </a:solidFill>
              </a:rPr>
              <a:t>1.5. la théorie de Darwin</a:t>
            </a:r>
          </a:p>
          <a:p>
            <a:r>
              <a:rPr lang="fr-FR" sz="2400" b="1" dirty="0">
                <a:solidFill>
                  <a:schemeClr val="accent3">
                    <a:lumMod val="50000"/>
                  </a:schemeClr>
                </a:solidFill>
              </a:rPr>
              <a:t>	</a:t>
            </a:r>
            <a:r>
              <a:rPr lang="fr-FR" sz="2400" b="1" dirty="0" smtClean="0">
                <a:solidFill>
                  <a:schemeClr val="accent3">
                    <a:lumMod val="50000"/>
                  </a:schemeClr>
                </a:solidFill>
              </a:rPr>
              <a:t>	ou la théorie Darwiniste</a:t>
            </a:r>
            <a:endParaRPr lang="fr-FR" sz="2400" b="1" dirty="0">
              <a:solidFill>
                <a:schemeClr val="accent3">
                  <a:lumMod val="50000"/>
                </a:schemeClr>
              </a:solidFill>
            </a:endParaRPr>
          </a:p>
        </p:txBody>
      </p:sp>
      <p:pic>
        <p:nvPicPr>
          <p:cNvPr id="2" name="Image 1"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1147" y="2033822"/>
            <a:ext cx="2400300" cy="3378200"/>
          </a:xfrm>
          <a:prstGeom prst="rect">
            <a:avLst/>
          </a:prstGeom>
        </p:spPr>
      </p:pic>
    </p:spTree>
    <p:extLst>
      <p:ext uri="{BB962C8B-B14F-4D97-AF65-F5344CB8AC3E}">
        <p14:creationId xmlns:p14="http://schemas.microsoft.com/office/powerpoint/2010/main" val="19973125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797" y="1414081"/>
            <a:ext cx="4579204" cy="5734209"/>
          </a:xfrm>
        </p:spPr>
        <p:txBody>
          <a:bodyPr>
            <a:normAutofit/>
          </a:bodyPr>
          <a:lstStyle/>
          <a:p>
            <a:pPr marL="68580" indent="0" algn="just">
              <a:buNone/>
            </a:pPr>
            <a:r>
              <a:rPr lang="fr-FR" sz="2000" dirty="0" smtClean="0"/>
              <a:t>A </a:t>
            </a:r>
            <a:r>
              <a:rPr lang="fr-FR" sz="2000" dirty="0"/>
              <a:t>son retour, il synthétise ses innombrables observations et en tire des conclusions qu’il publie en 1858.  </a:t>
            </a:r>
            <a:endParaRPr lang="fr-FR" sz="2000" dirty="0" smtClean="0"/>
          </a:p>
          <a:p>
            <a:pPr marL="68580" indent="0" algn="just">
              <a:buNone/>
            </a:pPr>
            <a:endParaRPr lang="fr-FR" sz="2000" dirty="0"/>
          </a:p>
          <a:p>
            <a:pPr marL="68580" indent="0" algn="just">
              <a:buNone/>
            </a:pPr>
            <a:r>
              <a:rPr lang="fr-FR" sz="2000" dirty="0" smtClean="0"/>
              <a:t>La </a:t>
            </a:r>
            <a:r>
              <a:rPr lang="fr-FR" sz="2000" dirty="0"/>
              <a:t>publication de son livre « l’origine des espèces » lui vaut de grandes critiques car il sous-entendait que l’homme pouvait avoir une origine animale et qu’il est une des étapes de l’histoire de la vie, ce qui est complètement contraire au courant de pensée de l’époque (créationniste</a:t>
            </a:r>
            <a:r>
              <a:rPr lang="fr-FR" sz="2000" dirty="0" smtClean="0"/>
              <a:t>)</a:t>
            </a:r>
          </a:p>
        </p:txBody>
      </p:sp>
      <p:sp>
        <p:nvSpPr>
          <p:cNvPr id="4" name="ZoneTexte 3"/>
          <p:cNvSpPr txBox="1"/>
          <p:nvPr/>
        </p:nvSpPr>
        <p:spPr>
          <a:xfrm>
            <a:off x="4644848" y="-17394"/>
            <a:ext cx="3548872" cy="646331"/>
          </a:xfrm>
          <a:prstGeom prst="rect">
            <a:avLst/>
          </a:prstGeom>
          <a:noFill/>
        </p:spPr>
        <p:txBody>
          <a:bodyPr wrap="square" rtlCol="0">
            <a:spAutoFit/>
          </a:bodyPr>
          <a:lstStyle/>
          <a:p>
            <a:r>
              <a:rPr lang="fr-FR" dirty="0" smtClean="0"/>
              <a:t>1. Les principales théories de l’évolution</a:t>
            </a:r>
            <a:endParaRPr lang="fr-FR" dirty="0"/>
          </a:p>
        </p:txBody>
      </p:sp>
      <p:sp>
        <p:nvSpPr>
          <p:cNvPr id="5" name="ZoneTexte 4"/>
          <p:cNvSpPr txBox="1"/>
          <p:nvPr/>
        </p:nvSpPr>
        <p:spPr>
          <a:xfrm>
            <a:off x="452307" y="368253"/>
            <a:ext cx="5508840" cy="830997"/>
          </a:xfrm>
          <a:prstGeom prst="rect">
            <a:avLst/>
          </a:prstGeom>
          <a:noFill/>
        </p:spPr>
        <p:txBody>
          <a:bodyPr wrap="none" rtlCol="0">
            <a:spAutoFit/>
          </a:bodyPr>
          <a:lstStyle/>
          <a:p>
            <a:r>
              <a:rPr lang="fr-FR" sz="2400" b="1" dirty="0" smtClean="0">
                <a:solidFill>
                  <a:schemeClr val="accent3">
                    <a:lumMod val="50000"/>
                  </a:schemeClr>
                </a:solidFill>
              </a:rPr>
              <a:t>1.5. la théorie de Darwin</a:t>
            </a:r>
          </a:p>
          <a:p>
            <a:r>
              <a:rPr lang="fr-FR" sz="2400" b="1" dirty="0">
                <a:solidFill>
                  <a:schemeClr val="accent3">
                    <a:lumMod val="50000"/>
                  </a:schemeClr>
                </a:solidFill>
              </a:rPr>
              <a:t>	</a:t>
            </a:r>
            <a:r>
              <a:rPr lang="fr-FR" sz="2400" b="1" dirty="0" smtClean="0">
                <a:solidFill>
                  <a:schemeClr val="accent3">
                    <a:lumMod val="50000"/>
                  </a:schemeClr>
                </a:solidFill>
              </a:rPr>
              <a:t>	ou la théorie Darwiniste</a:t>
            </a:r>
            <a:endParaRPr lang="fr-FR" sz="2400" b="1" dirty="0">
              <a:solidFill>
                <a:schemeClr val="accent3">
                  <a:lumMod val="50000"/>
                </a:schemeClr>
              </a:solidFill>
            </a:endParaRPr>
          </a:p>
        </p:txBody>
      </p:sp>
      <p:pic>
        <p:nvPicPr>
          <p:cNvPr id="7" name="Image 6" descr="imgres.jpg"/>
          <p:cNvPicPr>
            <a:picLocks noChangeAspect="1"/>
          </p:cNvPicPr>
          <p:nvPr/>
        </p:nvPicPr>
        <p:blipFill rotWithShape="1">
          <a:blip r:embed="rId2">
            <a:extLst>
              <a:ext uri="{28A0092B-C50C-407E-A947-70E740481C1C}">
                <a14:useLocalDpi xmlns:a14="http://schemas.microsoft.com/office/drawing/2010/main" val="0"/>
              </a:ext>
            </a:extLst>
          </a:blip>
          <a:srcRect t="3477" b="6982"/>
          <a:stretch/>
        </p:blipFill>
        <p:spPr>
          <a:xfrm>
            <a:off x="5473700" y="1522939"/>
            <a:ext cx="2908300" cy="4246490"/>
          </a:xfrm>
          <a:prstGeom prst="rect">
            <a:avLst/>
          </a:prstGeom>
        </p:spPr>
      </p:pic>
    </p:spTree>
    <p:extLst>
      <p:ext uri="{BB962C8B-B14F-4D97-AF65-F5344CB8AC3E}">
        <p14:creationId xmlns:p14="http://schemas.microsoft.com/office/powerpoint/2010/main" val="312247908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2102" y="1488473"/>
            <a:ext cx="8244061" cy="5734209"/>
          </a:xfrm>
        </p:spPr>
        <p:txBody>
          <a:bodyPr>
            <a:normAutofit/>
          </a:bodyPr>
          <a:lstStyle/>
          <a:p>
            <a:pPr marL="68580" indent="0" algn="just">
              <a:buNone/>
            </a:pPr>
            <a:r>
              <a:rPr lang="fr-FR" sz="2000" dirty="0" smtClean="0"/>
              <a:t>Selon </a:t>
            </a:r>
            <a:r>
              <a:rPr lang="fr-FR" sz="2000" dirty="0"/>
              <a:t>lui, l’évolution se résume en un terme anglais « struggle for life » (lutte pour la vie).  </a:t>
            </a:r>
            <a:endParaRPr lang="fr-FR" sz="2000" dirty="0" smtClean="0"/>
          </a:p>
          <a:p>
            <a:pPr marL="68580" indent="0" algn="just">
              <a:buNone/>
            </a:pPr>
            <a:endParaRPr lang="fr-FR" sz="2000" dirty="0"/>
          </a:p>
          <a:p>
            <a:pPr marL="68580" indent="0" algn="just">
              <a:buNone/>
            </a:pPr>
            <a:r>
              <a:rPr lang="fr-FR" sz="2000" dirty="0" smtClean="0"/>
              <a:t>La </a:t>
            </a:r>
            <a:r>
              <a:rPr lang="fr-FR" sz="2000" b="1" dirty="0"/>
              <a:t>sélection naturelle</a:t>
            </a:r>
            <a:r>
              <a:rPr lang="fr-FR" sz="2000" dirty="0"/>
              <a:t> ferait en sorte que seuls les plus forts, les mieux adaptés, subsistent alors que les plus faibles sont éliminés</a:t>
            </a:r>
            <a:r>
              <a:rPr lang="fr-FR" sz="2000" dirty="0" smtClean="0"/>
              <a:t>.</a:t>
            </a:r>
          </a:p>
          <a:p>
            <a:pPr marL="68580" indent="0" algn="just">
              <a:buNone/>
            </a:pPr>
            <a:endParaRPr lang="fr-FR" sz="2000" dirty="0"/>
          </a:p>
          <a:p>
            <a:pPr marL="68580" indent="0" algn="just">
              <a:buNone/>
            </a:pPr>
            <a:r>
              <a:rPr lang="fr-FR" sz="2000" dirty="0"/>
              <a:t>Le </a:t>
            </a:r>
            <a:r>
              <a:rPr lang="fr-FR" sz="2000" b="1" dirty="0"/>
              <a:t>darwinisme</a:t>
            </a:r>
            <a:r>
              <a:rPr lang="fr-FR" sz="2000" dirty="0"/>
              <a:t> pourrait se définir comme une théorie scientifique de l’évolution reposant sur la compétitivité, seuls les plus aptes survivent.</a:t>
            </a:r>
          </a:p>
          <a:p>
            <a:pPr marL="640080" lvl="2" indent="0" algn="just">
              <a:buNone/>
            </a:pPr>
            <a:r>
              <a:rPr lang="fr-FR" dirty="0" smtClean="0">
                <a:sym typeface="Wingdings"/>
              </a:rPr>
              <a:t></a:t>
            </a:r>
            <a:r>
              <a:rPr lang="fr-FR" dirty="0" smtClean="0"/>
              <a:t>Elle </a:t>
            </a:r>
            <a:r>
              <a:rPr lang="fr-FR" dirty="0"/>
              <a:t>s’articule sur un autre grand principe à savoir </a:t>
            </a:r>
            <a:r>
              <a:rPr lang="fr-FR" b="1" dirty="0"/>
              <a:t>l’accumulation de modifications</a:t>
            </a:r>
            <a:r>
              <a:rPr lang="fr-FR" dirty="0"/>
              <a:t> des espèces ancestrales pour expliquer la provenance des espèces actuelles.</a:t>
            </a:r>
          </a:p>
          <a:p>
            <a:pPr marL="68580" indent="0" algn="just">
              <a:buNone/>
            </a:pPr>
            <a:endParaRPr lang="fr-FR" sz="2000" dirty="0" smtClean="0"/>
          </a:p>
        </p:txBody>
      </p:sp>
      <p:sp>
        <p:nvSpPr>
          <p:cNvPr id="4" name="ZoneTexte 3"/>
          <p:cNvSpPr txBox="1"/>
          <p:nvPr/>
        </p:nvSpPr>
        <p:spPr>
          <a:xfrm>
            <a:off x="4644848" y="-17394"/>
            <a:ext cx="3548872" cy="646331"/>
          </a:xfrm>
          <a:prstGeom prst="rect">
            <a:avLst/>
          </a:prstGeom>
          <a:noFill/>
        </p:spPr>
        <p:txBody>
          <a:bodyPr wrap="square" rtlCol="0">
            <a:spAutoFit/>
          </a:bodyPr>
          <a:lstStyle/>
          <a:p>
            <a:r>
              <a:rPr lang="fr-FR" dirty="0" smtClean="0"/>
              <a:t>1. Les principales théories de l’évolution</a:t>
            </a:r>
            <a:endParaRPr lang="fr-FR" dirty="0"/>
          </a:p>
        </p:txBody>
      </p:sp>
      <p:sp>
        <p:nvSpPr>
          <p:cNvPr id="5" name="ZoneTexte 4"/>
          <p:cNvSpPr txBox="1"/>
          <p:nvPr/>
        </p:nvSpPr>
        <p:spPr>
          <a:xfrm>
            <a:off x="452307" y="368253"/>
            <a:ext cx="5508840" cy="830997"/>
          </a:xfrm>
          <a:prstGeom prst="rect">
            <a:avLst/>
          </a:prstGeom>
          <a:noFill/>
        </p:spPr>
        <p:txBody>
          <a:bodyPr wrap="none" rtlCol="0">
            <a:spAutoFit/>
          </a:bodyPr>
          <a:lstStyle/>
          <a:p>
            <a:r>
              <a:rPr lang="fr-FR" sz="2400" b="1" dirty="0" smtClean="0">
                <a:solidFill>
                  <a:schemeClr val="accent3">
                    <a:lumMod val="50000"/>
                  </a:schemeClr>
                </a:solidFill>
              </a:rPr>
              <a:t>1.5. la théorie de Darwin</a:t>
            </a:r>
          </a:p>
          <a:p>
            <a:r>
              <a:rPr lang="fr-FR" sz="2400" b="1" dirty="0">
                <a:solidFill>
                  <a:schemeClr val="accent3">
                    <a:lumMod val="50000"/>
                  </a:schemeClr>
                </a:solidFill>
              </a:rPr>
              <a:t>	</a:t>
            </a:r>
            <a:r>
              <a:rPr lang="fr-FR" sz="2400" b="1" dirty="0" smtClean="0">
                <a:solidFill>
                  <a:schemeClr val="accent3">
                    <a:lumMod val="50000"/>
                  </a:schemeClr>
                </a:solidFill>
              </a:rPr>
              <a:t>	ou la théorie Darwiniste</a:t>
            </a:r>
            <a:endParaRPr lang="fr-FR" sz="2400" b="1" dirty="0">
              <a:solidFill>
                <a:schemeClr val="accent3">
                  <a:lumMod val="50000"/>
                </a:schemeClr>
              </a:solidFill>
            </a:endParaRPr>
          </a:p>
        </p:txBody>
      </p:sp>
    </p:spTree>
    <p:extLst>
      <p:ext uri="{BB962C8B-B14F-4D97-AF65-F5344CB8AC3E}">
        <p14:creationId xmlns:p14="http://schemas.microsoft.com/office/powerpoint/2010/main" val="155239049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44848" y="-17394"/>
            <a:ext cx="3548872" cy="646331"/>
          </a:xfrm>
          <a:prstGeom prst="rect">
            <a:avLst/>
          </a:prstGeom>
          <a:noFill/>
        </p:spPr>
        <p:txBody>
          <a:bodyPr wrap="square" rtlCol="0">
            <a:spAutoFit/>
          </a:bodyPr>
          <a:lstStyle/>
          <a:p>
            <a:r>
              <a:rPr lang="fr-FR" dirty="0" smtClean="0"/>
              <a:t>1. Les principales théories de l’évolution</a:t>
            </a:r>
            <a:endParaRPr lang="fr-FR" dirty="0"/>
          </a:p>
        </p:txBody>
      </p:sp>
      <p:sp>
        <p:nvSpPr>
          <p:cNvPr id="5" name="ZoneTexte 4"/>
          <p:cNvSpPr txBox="1"/>
          <p:nvPr/>
        </p:nvSpPr>
        <p:spPr>
          <a:xfrm>
            <a:off x="452307" y="368253"/>
            <a:ext cx="3637684" cy="461665"/>
          </a:xfrm>
          <a:prstGeom prst="rect">
            <a:avLst/>
          </a:prstGeom>
          <a:noFill/>
        </p:spPr>
        <p:txBody>
          <a:bodyPr wrap="none" rtlCol="0">
            <a:spAutoFit/>
          </a:bodyPr>
          <a:lstStyle/>
          <a:p>
            <a:r>
              <a:rPr lang="fr-FR" sz="2400" b="1" dirty="0" smtClean="0">
                <a:solidFill>
                  <a:schemeClr val="accent3">
                    <a:lumMod val="50000"/>
                  </a:schemeClr>
                </a:solidFill>
              </a:rPr>
              <a:t>1.6. Lamarck Vs Darwin</a:t>
            </a:r>
            <a:endParaRPr lang="fr-FR" sz="2400" b="1" dirty="0">
              <a:solidFill>
                <a:schemeClr val="accent3">
                  <a:lumMod val="50000"/>
                </a:schemeClr>
              </a:solidFill>
            </a:endParaRPr>
          </a:p>
        </p:txBody>
      </p:sp>
      <p:sp>
        <p:nvSpPr>
          <p:cNvPr id="2" name="Espace réservé du contenu 1"/>
          <p:cNvSpPr>
            <a:spLocks noGrp="1"/>
          </p:cNvSpPr>
          <p:nvPr>
            <p:ph idx="1"/>
          </p:nvPr>
        </p:nvSpPr>
        <p:spPr>
          <a:xfrm>
            <a:off x="6567715" y="1724943"/>
            <a:ext cx="6777317" cy="3508977"/>
          </a:xfrm>
        </p:spPr>
        <p:txBody>
          <a:bodyPr/>
          <a:lstStyle/>
          <a:p>
            <a:r>
              <a:rPr lang="fr-FR" dirty="0" smtClean="0"/>
              <a:t>En prépa </a:t>
            </a:r>
          </a:p>
          <a:p>
            <a:pPr marL="68580" indent="0">
              <a:buNone/>
            </a:pPr>
            <a:r>
              <a:rPr lang="fr-FR" dirty="0" smtClean="0"/>
              <a:t>   pour le </a:t>
            </a:r>
          </a:p>
          <a:p>
            <a:pPr marL="68580" indent="0">
              <a:buNone/>
            </a:pPr>
            <a:r>
              <a:rPr lang="fr-FR" dirty="0"/>
              <a:t> </a:t>
            </a:r>
            <a:r>
              <a:rPr lang="fr-FR" dirty="0" smtClean="0"/>
              <a:t>  prochain </a:t>
            </a:r>
          </a:p>
          <a:p>
            <a:pPr marL="68580" indent="0">
              <a:buNone/>
            </a:pPr>
            <a:r>
              <a:rPr lang="fr-FR" dirty="0"/>
              <a:t> </a:t>
            </a:r>
            <a:r>
              <a:rPr lang="fr-FR" dirty="0" smtClean="0"/>
              <a:t>  cours</a:t>
            </a:r>
            <a:endParaRPr lang="fr-FR" dirty="0"/>
          </a:p>
        </p:txBody>
      </p:sp>
      <p:pic>
        <p:nvPicPr>
          <p:cNvPr id="6" name="Image 5"/>
          <p:cNvPicPr/>
          <p:nvPr/>
        </p:nvPicPr>
        <p:blipFill>
          <a:blip r:embed="rId2">
            <a:extLst>
              <a:ext uri="{28A0092B-C50C-407E-A947-70E740481C1C}">
                <a14:useLocalDpi xmlns:a14="http://schemas.microsoft.com/office/drawing/2010/main" val="0"/>
              </a:ext>
            </a:extLst>
          </a:blip>
          <a:srcRect/>
          <a:stretch>
            <a:fillRect/>
          </a:stretch>
        </p:blipFill>
        <p:spPr bwMode="auto">
          <a:xfrm>
            <a:off x="615594" y="975062"/>
            <a:ext cx="5752550" cy="5320511"/>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294357464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44848" y="-17394"/>
            <a:ext cx="3548872" cy="646331"/>
          </a:xfrm>
          <a:prstGeom prst="rect">
            <a:avLst/>
          </a:prstGeom>
          <a:noFill/>
        </p:spPr>
        <p:txBody>
          <a:bodyPr wrap="square" rtlCol="0">
            <a:spAutoFit/>
          </a:bodyPr>
          <a:lstStyle/>
          <a:p>
            <a:r>
              <a:rPr lang="fr-FR" dirty="0" smtClean="0"/>
              <a:t>1. Les principales théories de l’évolution</a:t>
            </a:r>
            <a:endParaRPr lang="fr-FR" dirty="0"/>
          </a:p>
        </p:txBody>
      </p:sp>
      <p:sp>
        <p:nvSpPr>
          <p:cNvPr id="5" name="ZoneTexte 4"/>
          <p:cNvSpPr txBox="1"/>
          <p:nvPr/>
        </p:nvSpPr>
        <p:spPr>
          <a:xfrm>
            <a:off x="452307" y="368253"/>
            <a:ext cx="2831274" cy="461665"/>
          </a:xfrm>
          <a:prstGeom prst="rect">
            <a:avLst/>
          </a:prstGeom>
          <a:noFill/>
        </p:spPr>
        <p:txBody>
          <a:bodyPr wrap="none" rtlCol="0">
            <a:spAutoFit/>
          </a:bodyPr>
          <a:lstStyle/>
          <a:p>
            <a:r>
              <a:rPr lang="fr-FR" sz="2400" b="1" dirty="0" smtClean="0">
                <a:solidFill>
                  <a:schemeClr val="accent3">
                    <a:lumMod val="50000"/>
                  </a:schemeClr>
                </a:solidFill>
              </a:rPr>
              <a:t>1.7. Et maintenant</a:t>
            </a:r>
            <a:endParaRPr lang="fr-FR" sz="2400" b="1" dirty="0">
              <a:solidFill>
                <a:schemeClr val="accent3">
                  <a:lumMod val="50000"/>
                </a:schemeClr>
              </a:solidFill>
            </a:endParaRPr>
          </a:p>
        </p:txBody>
      </p:sp>
      <p:sp>
        <p:nvSpPr>
          <p:cNvPr id="3" name="Espace réservé du contenu 2"/>
          <p:cNvSpPr>
            <a:spLocks noGrp="1"/>
          </p:cNvSpPr>
          <p:nvPr>
            <p:ph idx="1"/>
          </p:nvPr>
        </p:nvSpPr>
        <p:spPr>
          <a:xfrm>
            <a:off x="452307" y="1016000"/>
            <a:ext cx="8256263" cy="5497286"/>
          </a:xfrm>
        </p:spPr>
        <p:txBody>
          <a:bodyPr>
            <a:normAutofit lnSpcReduction="10000"/>
          </a:bodyPr>
          <a:lstStyle/>
          <a:p>
            <a:pPr marL="68580" indent="0" algn="just">
              <a:buNone/>
            </a:pPr>
            <a:r>
              <a:rPr lang="fr-FR" dirty="0" smtClean="0"/>
              <a:t>Actuellement</a:t>
            </a:r>
            <a:r>
              <a:rPr lang="fr-FR" dirty="0"/>
              <a:t>, les scientifiques se basent encore sur la théorie de Darwin pour expliquer l’évolution des populations animales et végétales et aussi la réussite ou l’échec des formes nouvelles apparues dans une population.  </a:t>
            </a:r>
            <a:endParaRPr lang="fr-FR" dirty="0" smtClean="0"/>
          </a:p>
          <a:p>
            <a:pPr marL="68580" indent="0" algn="just">
              <a:buNone/>
            </a:pPr>
            <a:endParaRPr lang="fr-FR" dirty="0" smtClean="0"/>
          </a:p>
          <a:p>
            <a:pPr marL="68580" indent="0" algn="just">
              <a:buNone/>
            </a:pPr>
            <a:r>
              <a:rPr lang="fr-FR" dirty="0" smtClean="0"/>
              <a:t>Pour </a:t>
            </a:r>
            <a:r>
              <a:rPr lang="fr-FR" dirty="0"/>
              <a:t>valider la théorie de Darwin, Ils fondent leurs hypothèses sur des données scientifiques fournies par des disciplines comme la paléontologie, la systématique, l’embryologie et la génétique</a:t>
            </a:r>
            <a:r>
              <a:rPr lang="fr-FR" dirty="0" smtClean="0"/>
              <a:t>.</a:t>
            </a:r>
          </a:p>
          <a:p>
            <a:pPr marL="68580" indent="0" algn="just">
              <a:buNone/>
            </a:pPr>
            <a:endParaRPr lang="fr-FR" dirty="0"/>
          </a:p>
          <a:p>
            <a:pPr marL="68580" indent="0">
              <a:buNone/>
            </a:pPr>
            <a:r>
              <a:rPr lang="fr-FR" dirty="0"/>
              <a:t>Même si la théorie de l’évolution évolue encore, notamment dans ses explications des mécanismes, il reste que le processus évolutif décrit par Darwin est bien une réalité.</a:t>
            </a:r>
          </a:p>
        </p:txBody>
      </p:sp>
    </p:spTree>
    <p:extLst>
      <p:ext uri="{BB962C8B-B14F-4D97-AF65-F5344CB8AC3E}">
        <p14:creationId xmlns:p14="http://schemas.microsoft.com/office/powerpoint/2010/main" val="317318919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44848" y="-17394"/>
            <a:ext cx="3548872" cy="646331"/>
          </a:xfrm>
          <a:prstGeom prst="rect">
            <a:avLst/>
          </a:prstGeom>
          <a:noFill/>
        </p:spPr>
        <p:txBody>
          <a:bodyPr wrap="square" rtlCol="0">
            <a:spAutoFit/>
          </a:bodyPr>
          <a:lstStyle/>
          <a:p>
            <a:r>
              <a:rPr lang="fr-FR" dirty="0" smtClean="0"/>
              <a:t>1. Les principales théories de l’évolution</a:t>
            </a:r>
            <a:endParaRPr lang="fr-FR" dirty="0"/>
          </a:p>
        </p:txBody>
      </p:sp>
      <p:sp>
        <p:nvSpPr>
          <p:cNvPr id="5" name="ZoneTexte 4"/>
          <p:cNvSpPr txBox="1"/>
          <p:nvPr/>
        </p:nvSpPr>
        <p:spPr>
          <a:xfrm>
            <a:off x="452307" y="567826"/>
            <a:ext cx="4573187" cy="461665"/>
          </a:xfrm>
          <a:prstGeom prst="rect">
            <a:avLst/>
          </a:prstGeom>
          <a:noFill/>
        </p:spPr>
        <p:txBody>
          <a:bodyPr wrap="none" rtlCol="0">
            <a:spAutoFit/>
          </a:bodyPr>
          <a:lstStyle/>
          <a:p>
            <a:r>
              <a:rPr lang="fr-FR" sz="2400" b="1" dirty="0" smtClean="0">
                <a:solidFill>
                  <a:schemeClr val="accent3">
                    <a:lumMod val="50000"/>
                  </a:schemeClr>
                </a:solidFill>
              </a:rPr>
              <a:t>1.8. les preuves de l’évolution</a:t>
            </a:r>
            <a:endParaRPr lang="fr-FR" sz="2400" b="1" dirty="0">
              <a:solidFill>
                <a:schemeClr val="accent3">
                  <a:lumMod val="50000"/>
                </a:schemeClr>
              </a:solidFill>
            </a:endParaRPr>
          </a:p>
        </p:txBody>
      </p:sp>
      <p:pic>
        <p:nvPicPr>
          <p:cNvPr id="6" name="Image 5"/>
          <p:cNvPicPr/>
          <p:nvPr/>
        </p:nvPicPr>
        <p:blipFill>
          <a:blip r:embed="rId2">
            <a:extLst>
              <a:ext uri="{28A0092B-C50C-407E-A947-70E740481C1C}">
                <a14:useLocalDpi xmlns:a14="http://schemas.microsoft.com/office/drawing/2010/main" val="0"/>
              </a:ext>
            </a:extLst>
          </a:blip>
          <a:srcRect/>
          <a:stretch>
            <a:fillRect/>
          </a:stretch>
        </p:blipFill>
        <p:spPr bwMode="auto">
          <a:xfrm>
            <a:off x="657678" y="1342163"/>
            <a:ext cx="7536042" cy="4498204"/>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409089415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44848" y="-17394"/>
            <a:ext cx="3548872" cy="646331"/>
          </a:xfrm>
          <a:prstGeom prst="rect">
            <a:avLst/>
          </a:prstGeom>
          <a:noFill/>
        </p:spPr>
        <p:txBody>
          <a:bodyPr wrap="square" rtlCol="0">
            <a:spAutoFit/>
          </a:bodyPr>
          <a:lstStyle/>
          <a:p>
            <a:r>
              <a:rPr lang="fr-FR" dirty="0" smtClean="0"/>
              <a:t>1. Les principales théories de l’évolution</a:t>
            </a:r>
            <a:endParaRPr lang="fr-FR" dirty="0"/>
          </a:p>
        </p:txBody>
      </p:sp>
      <p:sp>
        <p:nvSpPr>
          <p:cNvPr id="5" name="ZoneTexte 4"/>
          <p:cNvSpPr txBox="1"/>
          <p:nvPr/>
        </p:nvSpPr>
        <p:spPr>
          <a:xfrm>
            <a:off x="452307" y="567826"/>
            <a:ext cx="4573187" cy="461665"/>
          </a:xfrm>
          <a:prstGeom prst="rect">
            <a:avLst/>
          </a:prstGeom>
          <a:noFill/>
        </p:spPr>
        <p:txBody>
          <a:bodyPr wrap="none" rtlCol="0">
            <a:spAutoFit/>
          </a:bodyPr>
          <a:lstStyle/>
          <a:p>
            <a:r>
              <a:rPr lang="fr-FR" sz="2400" b="1" dirty="0" smtClean="0">
                <a:solidFill>
                  <a:schemeClr val="accent3">
                    <a:lumMod val="50000"/>
                  </a:schemeClr>
                </a:solidFill>
              </a:rPr>
              <a:t>1.8. les preuves de l’évolution</a:t>
            </a:r>
            <a:endParaRPr lang="fr-FR" sz="2400" b="1" dirty="0">
              <a:solidFill>
                <a:schemeClr val="accent3">
                  <a:lumMod val="50000"/>
                </a:schemeClr>
              </a:solidFill>
            </a:endParaRPr>
          </a:p>
        </p:txBody>
      </p:sp>
      <p:pic>
        <p:nvPicPr>
          <p:cNvPr id="7" name="Image 6"/>
          <p:cNvPicPr/>
          <p:nvPr/>
        </p:nvPicPr>
        <p:blipFill rotWithShape="1">
          <a:blip r:embed="rId2">
            <a:extLst>
              <a:ext uri="{28A0092B-C50C-407E-A947-70E740481C1C}">
                <a14:useLocalDpi xmlns:a14="http://schemas.microsoft.com/office/drawing/2010/main" val="0"/>
              </a:ext>
            </a:extLst>
          </a:blip>
          <a:srcRect l="29219" t="14536"/>
          <a:stretch/>
        </p:blipFill>
        <p:spPr bwMode="auto">
          <a:xfrm>
            <a:off x="6042248" y="1029491"/>
            <a:ext cx="2151471" cy="1564938"/>
          </a:xfrm>
          <a:prstGeom prst="rect">
            <a:avLst/>
          </a:prstGeom>
          <a:noFill/>
          <a:ln>
            <a:noFill/>
          </a:ln>
          <a:extLst>
            <a:ext uri="{53640926-AAD7-44d8-BBD7-CCE9431645EC}">
              <a14:shadowObscured xmlns:a14="http://schemas.microsoft.com/office/drawing/2010/main"/>
            </a:ext>
            <a:ext uri="{FAA26D3D-D897-4be2-8F04-BA451C77F1D7}">
              <ma14:placeholderFlag xmlns:ma14="http://schemas.microsoft.com/office/mac/drawingml/2011/main"/>
            </a:ext>
          </a:extLst>
        </p:spPr>
      </p:pic>
      <p:pic>
        <p:nvPicPr>
          <p:cNvPr id="8" name="Image 7"/>
          <p:cNvPicPr/>
          <p:nvPr/>
        </p:nvPicPr>
        <p:blipFill>
          <a:blip r:embed="rId3">
            <a:extLst>
              <a:ext uri="{28A0092B-C50C-407E-A947-70E740481C1C}">
                <a14:useLocalDpi xmlns:a14="http://schemas.microsoft.com/office/drawing/2010/main" val="0"/>
              </a:ext>
            </a:extLst>
          </a:blip>
          <a:srcRect/>
          <a:stretch>
            <a:fillRect/>
          </a:stretch>
        </p:blipFill>
        <p:spPr bwMode="auto">
          <a:xfrm>
            <a:off x="1101548" y="2594429"/>
            <a:ext cx="3543300" cy="2564130"/>
          </a:xfrm>
          <a:prstGeom prst="rect">
            <a:avLst/>
          </a:prstGeom>
          <a:noFill/>
          <a:ln>
            <a:noFill/>
          </a:ln>
          <a:extLst>
            <a:ext uri="{FAA26D3D-D897-4be2-8F04-BA451C77F1D7}">
              <ma14:placeholderFlag xmlns:ma14="http://schemas.microsoft.com/office/mac/drawingml/2011/main"/>
            </a:ext>
          </a:extLst>
        </p:spPr>
      </p:pic>
      <p:pic>
        <p:nvPicPr>
          <p:cNvPr id="9" name="Image 8"/>
          <p:cNvPicPr/>
          <p:nvPr/>
        </p:nvPicPr>
        <p:blipFill>
          <a:blip r:embed="rId4">
            <a:extLst>
              <a:ext uri="{28A0092B-C50C-407E-A947-70E740481C1C}">
                <a14:useLocalDpi xmlns:a14="http://schemas.microsoft.com/office/drawing/2010/main" val="0"/>
              </a:ext>
            </a:extLst>
          </a:blip>
          <a:srcRect/>
          <a:stretch>
            <a:fillRect/>
          </a:stretch>
        </p:blipFill>
        <p:spPr bwMode="auto">
          <a:xfrm>
            <a:off x="6004240" y="2772093"/>
            <a:ext cx="2189480" cy="1313815"/>
          </a:xfrm>
          <a:prstGeom prst="rect">
            <a:avLst/>
          </a:prstGeom>
          <a:noFill/>
          <a:ln>
            <a:noFill/>
          </a:ln>
          <a:extLst>
            <a:ext uri="{FAA26D3D-D897-4be2-8F04-BA451C77F1D7}">
              <ma14:placeholderFlag xmlns:ma14="http://schemas.microsoft.com/office/mac/drawingml/2011/main"/>
            </a:ext>
          </a:extLst>
        </p:spPr>
      </p:pic>
      <p:pic>
        <p:nvPicPr>
          <p:cNvPr id="10" name="Image 9"/>
          <p:cNvPicPr/>
          <p:nvPr/>
        </p:nvPicPr>
        <p:blipFill rotWithShape="1">
          <a:blip r:embed="rId5">
            <a:extLst>
              <a:ext uri="{28A0092B-C50C-407E-A947-70E740481C1C}">
                <a14:useLocalDpi xmlns:a14="http://schemas.microsoft.com/office/drawing/2010/main" val="0"/>
              </a:ext>
            </a:extLst>
          </a:blip>
          <a:srcRect b="18636"/>
          <a:stretch/>
        </p:blipFill>
        <p:spPr bwMode="auto">
          <a:xfrm>
            <a:off x="628558" y="1283424"/>
            <a:ext cx="5086441" cy="642349"/>
          </a:xfrm>
          <a:prstGeom prst="rect">
            <a:avLst/>
          </a:prstGeom>
          <a:noFill/>
          <a:ln>
            <a:noFill/>
          </a:ln>
          <a:extLst>
            <a:ext uri="{53640926-AAD7-44d8-BBD7-CCE9431645EC}">
              <a14:shadowObscured xmlns:a14="http://schemas.microsoft.com/office/drawing/2010/main"/>
            </a:ext>
            <a:ext uri="{FAA26D3D-D897-4be2-8F04-BA451C77F1D7}">
              <ma14:placeholderFlag xmlns:ma14="http://schemas.microsoft.com/office/mac/drawingml/2011/main"/>
            </a:ext>
          </a:extLst>
        </p:spPr>
      </p:pic>
      <p:pic>
        <p:nvPicPr>
          <p:cNvPr id="11" name="Image 10"/>
          <p:cNvPicPr/>
          <p:nvPr/>
        </p:nvPicPr>
        <p:blipFill>
          <a:blip r:embed="rId6">
            <a:extLst>
              <a:ext uri="{28A0092B-C50C-407E-A947-70E740481C1C}">
                <a14:useLocalDpi xmlns:a14="http://schemas.microsoft.com/office/drawing/2010/main" val="0"/>
              </a:ext>
            </a:extLst>
          </a:blip>
          <a:srcRect/>
          <a:stretch>
            <a:fillRect/>
          </a:stretch>
        </p:blipFill>
        <p:spPr bwMode="auto">
          <a:xfrm>
            <a:off x="6042249" y="5847806"/>
            <a:ext cx="2614295" cy="541020"/>
          </a:xfrm>
          <a:prstGeom prst="rect">
            <a:avLst/>
          </a:prstGeom>
          <a:noFill/>
          <a:ln>
            <a:noFill/>
          </a:ln>
          <a:extLst>
            <a:ext uri="{FAA26D3D-D897-4be2-8F04-BA451C77F1D7}">
              <ma14:placeholderFlag xmlns:ma14="http://schemas.microsoft.com/office/mac/drawingml/2011/main"/>
            </a:ext>
          </a:extLst>
        </p:spPr>
      </p:pic>
      <p:pic>
        <p:nvPicPr>
          <p:cNvPr id="12" name="Image 11"/>
          <p:cNvPicPr/>
          <p:nvPr/>
        </p:nvPicPr>
        <p:blipFill>
          <a:blip r:embed="rId7">
            <a:extLst>
              <a:ext uri="{28A0092B-C50C-407E-A947-70E740481C1C}">
                <a14:useLocalDpi xmlns:a14="http://schemas.microsoft.com/office/drawing/2010/main" val="0"/>
              </a:ext>
            </a:extLst>
          </a:blip>
          <a:srcRect/>
          <a:stretch>
            <a:fillRect/>
          </a:stretch>
        </p:blipFill>
        <p:spPr bwMode="auto">
          <a:xfrm>
            <a:off x="6004240" y="4267926"/>
            <a:ext cx="2189480" cy="1468120"/>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133471822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44848" y="-17394"/>
            <a:ext cx="3548872" cy="646331"/>
          </a:xfrm>
          <a:prstGeom prst="rect">
            <a:avLst/>
          </a:prstGeom>
          <a:noFill/>
        </p:spPr>
        <p:txBody>
          <a:bodyPr wrap="square" rtlCol="0">
            <a:spAutoFit/>
          </a:bodyPr>
          <a:lstStyle/>
          <a:p>
            <a:r>
              <a:rPr lang="fr-FR" dirty="0" smtClean="0"/>
              <a:t>1. Les principales théories de l’évolution</a:t>
            </a:r>
            <a:endParaRPr lang="fr-FR" dirty="0"/>
          </a:p>
        </p:txBody>
      </p:sp>
      <p:sp>
        <p:nvSpPr>
          <p:cNvPr id="5" name="ZoneTexte 4"/>
          <p:cNvSpPr txBox="1"/>
          <p:nvPr/>
        </p:nvSpPr>
        <p:spPr>
          <a:xfrm>
            <a:off x="452307" y="567826"/>
            <a:ext cx="4573187" cy="461665"/>
          </a:xfrm>
          <a:prstGeom prst="rect">
            <a:avLst/>
          </a:prstGeom>
          <a:noFill/>
        </p:spPr>
        <p:txBody>
          <a:bodyPr wrap="none" rtlCol="0">
            <a:spAutoFit/>
          </a:bodyPr>
          <a:lstStyle/>
          <a:p>
            <a:r>
              <a:rPr lang="fr-FR" sz="2400" b="1" dirty="0" smtClean="0">
                <a:solidFill>
                  <a:schemeClr val="accent3">
                    <a:lumMod val="50000"/>
                  </a:schemeClr>
                </a:solidFill>
              </a:rPr>
              <a:t>1.8. les preuves de l’évolution</a:t>
            </a:r>
            <a:endParaRPr lang="fr-FR" sz="2400" b="1" dirty="0">
              <a:solidFill>
                <a:schemeClr val="accent3">
                  <a:lumMod val="50000"/>
                </a:schemeClr>
              </a:solidFill>
            </a:endParaRPr>
          </a:p>
        </p:txBody>
      </p:sp>
      <p:sp>
        <p:nvSpPr>
          <p:cNvPr id="2" name="Espace réservé du contenu 1"/>
          <p:cNvSpPr>
            <a:spLocks noGrp="1"/>
          </p:cNvSpPr>
          <p:nvPr>
            <p:ph idx="1"/>
          </p:nvPr>
        </p:nvSpPr>
        <p:spPr/>
        <p:txBody>
          <a:bodyPr/>
          <a:lstStyle/>
          <a:p>
            <a:endParaRPr lang="fr-FR"/>
          </a:p>
        </p:txBody>
      </p:sp>
      <p:pic>
        <p:nvPicPr>
          <p:cNvPr id="7" name="Image 6"/>
          <p:cNvPicPr/>
          <p:nvPr/>
        </p:nvPicPr>
        <p:blipFill>
          <a:blip r:embed="rId2">
            <a:clrChange>
              <a:clrFrom>
                <a:srgbClr val="D0E8BD"/>
              </a:clrFrom>
              <a:clrTo>
                <a:srgbClr val="D0E8BD">
                  <a:alpha val="0"/>
                </a:srgbClr>
              </a:clrTo>
            </a:clrChange>
            <a:biLevel thresh="75000"/>
            <a:extLst>
              <a:ext uri="{28A0092B-C50C-407E-A947-70E740481C1C}">
                <a14:useLocalDpi xmlns:a14="http://schemas.microsoft.com/office/drawing/2010/main" val="0"/>
              </a:ext>
            </a:extLst>
          </a:blip>
          <a:srcRect/>
          <a:stretch>
            <a:fillRect/>
          </a:stretch>
        </p:blipFill>
        <p:spPr bwMode="auto">
          <a:xfrm>
            <a:off x="552224" y="1396998"/>
            <a:ext cx="8083775" cy="3937002"/>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65866062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44848" y="-17394"/>
            <a:ext cx="3548872" cy="646331"/>
          </a:xfrm>
          <a:prstGeom prst="rect">
            <a:avLst/>
          </a:prstGeom>
          <a:noFill/>
        </p:spPr>
        <p:txBody>
          <a:bodyPr wrap="square" rtlCol="0">
            <a:spAutoFit/>
          </a:bodyPr>
          <a:lstStyle/>
          <a:p>
            <a:r>
              <a:rPr lang="fr-FR" dirty="0" smtClean="0"/>
              <a:t>1. Les principales théories de l’évolution</a:t>
            </a:r>
            <a:endParaRPr lang="fr-FR" dirty="0"/>
          </a:p>
        </p:txBody>
      </p:sp>
      <p:sp>
        <p:nvSpPr>
          <p:cNvPr id="5" name="ZoneTexte 4"/>
          <p:cNvSpPr txBox="1"/>
          <p:nvPr/>
        </p:nvSpPr>
        <p:spPr>
          <a:xfrm>
            <a:off x="452307" y="567826"/>
            <a:ext cx="4573187" cy="461665"/>
          </a:xfrm>
          <a:prstGeom prst="rect">
            <a:avLst/>
          </a:prstGeom>
          <a:noFill/>
        </p:spPr>
        <p:txBody>
          <a:bodyPr wrap="none" rtlCol="0">
            <a:spAutoFit/>
          </a:bodyPr>
          <a:lstStyle/>
          <a:p>
            <a:r>
              <a:rPr lang="fr-FR" sz="2400" b="1" dirty="0" smtClean="0">
                <a:solidFill>
                  <a:schemeClr val="accent3">
                    <a:lumMod val="50000"/>
                  </a:schemeClr>
                </a:solidFill>
              </a:rPr>
              <a:t>1.8. les preuves de l’évolution</a:t>
            </a:r>
            <a:endParaRPr lang="fr-FR" sz="2400" b="1" dirty="0">
              <a:solidFill>
                <a:schemeClr val="accent3">
                  <a:lumMod val="50000"/>
                </a:schemeClr>
              </a:solidFill>
            </a:endParaRPr>
          </a:p>
        </p:txBody>
      </p:sp>
      <p:sp>
        <p:nvSpPr>
          <p:cNvPr id="2" name="Espace réservé du contenu 1"/>
          <p:cNvSpPr>
            <a:spLocks noGrp="1"/>
          </p:cNvSpPr>
          <p:nvPr>
            <p:ph idx="1"/>
          </p:nvPr>
        </p:nvSpPr>
        <p:spPr/>
        <p:txBody>
          <a:bodyPr/>
          <a:lstStyle/>
          <a:p>
            <a:endParaRPr lang="fr-FR"/>
          </a:p>
        </p:txBody>
      </p:sp>
      <p:pic>
        <p:nvPicPr>
          <p:cNvPr id="6" name="Image 5"/>
          <p:cNvPicPr/>
          <p:nvPr/>
        </p:nvPicPr>
        <p:blipFill>
          <a:blip r:embed="rId2">
            <a:extLst>
              <a:ext uri="{28A0092B-C50C-407E-A947-70E740481C1C}">
                <a14:useLocalDpi xmlns:a14="http://schemas.microsoft.com/office/drawing/2010/main" val="0"/>
              </a:ext>
            </a:extLst>
          </a:blip>
          <a:srcRect/>
          <a:stretch>
            <a:fillRect/>
          </a:stretch>
        </p:blipFill>
        <p:spPr bwMode="auto">
          <a:xfrm>
            <a:off x="562978" y="2063633"/>
            <a:ext cx="4081870" cy="3070795"/>
          </a:xfrm>
          <a:prstGeom prst="rect">
            <a:avLst/>
          </a:prstGeom>
          <a:noFill/>
          <a:ln>
            <a:noFill/>
          </a:ln>
          <a:extLst>
            <a:ext uri="{FAA26D3D-D897-4be2-8F04-BA451C77F1D7}">
              <ma14:placeholderFlag xmlns:ma14="http://schemas.microsoft.com/office/mac/drawingml/2011/main"/>
            </a:ext>
          </a:extLst>
        </p:spPr>
      </p:pic>
      <p:pic>
        <p:nvPicPr>
          <p:cNvPr id="8" name="Image 7"/>
          <p:cNvPicPr/>
          <p:nvPr/>
        </p:nvPicPr>
        <p:blipFill>
          <a:blip r:embed="rId3">
            <a:extLst>
              <a:ext uri="{28A0092B-C50C-407E-A947-70E740481C1C}">
                <a14:useLocalDpi xmlns:a14="http://schemas.microsoft.com/office/drawing/2010/main" val="0"/>
              </a:ext>
            </a:extLst>
          </a:blip>
          <a:srcRect/>
          <a:stretch>
            <a:fillRect/>
          </a:stretch>
        </p:blipFill>
        <p:spPr bwMode="auto">
          <a:xfrm>
            <a:off x="5036785" y="1680480"/>
            <a:ext cx="3490358" cy="3726089"/>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40908941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7544" y="808047"/>
            <a:ext cx="8117816" cy="5377518"/>
          </a:xfrm>
        </p:spPr>
        <p:txBody>
          <a:bodyPr/>
          <a:lstStyle/>
          <a:p>
            <a:r>
              <a:rPr lang="fr-FR" dirty="0" smtClean="0"/>
              <a:t>Comment est-on passé le passage de corps inertes à des molécules organiques source de vie?</a:t>
            </a:r>
            <a:endParaRPr lang="fr-FR" dirty="0"/>
          </a:p>
        </p:txBody>
      </p:sp>
      <p:sp>
        <p:nvSpPr>
          <p:cNvPr id="4" name="ZoneTexte 3"/>
          <p:cNvSpPr txBox="1"/>
          <p:nvPr/>
        </p:nvSpPr>
        <p:spPr>
          <a:xfrm>
            <a:off x="4834015" y="-13656"/>
            <a:ext cx="3165944" cy="369332"/>
          </a:xfrm>
          <a:prstGeom prst="rect">
            <a:avLst/>
          </a:prstGeom>
          <a:noFill/>
        </p:spPr>
        <p:txBody>
          <a:bodyPr wrap="square" rtlCol="0">
            <a:spAutoFit/>
          </a:bodyPr>
          <a:lstStyle/>
          <a:p>
            <a:r>
              <a:rPr lang="fr-FR" dirty="0" smtClean="0"/>
              <a:t>2. L’apparition de la vie</a:t>
            </a:r>
            <a:endParaRPr lang="fr-FR" dirty="0"/>
          </a:p>
        </p:txBody>
      </p:sp>
      <p:pic>
        <p:nvPicPr>
          <p:cNvPr id="5" name="Image 4"/>
          <p:cNvPicPr/>
          <p:nvPr/>
        </p:nvPicPr>
        <p:blipFill rotWithShape="1">
          <a:blip r:embed="rId2" cstate="email">
            <a:extLst>
              <a:ext uri="{28A0092B-C50C-407E-A947-70E740481C1C}">
                <a14:useLocalDpi xmlns:a14="http://schemas.microsoft.com/office/drawing/2010/main" val="0"/>
              </a:ext>
            </a:extLst>
          </a:blip>
          <a:srcRect l="6890" r="1968" b="3853"/>
          <a:stretch/>
        </p:blipFill>
        <p:spPr bwMode="auto">
          <a:xfrm>
            <a:off x="5504061" y="1784442"/>
            <a:ext cx="3136900" cy="3550285"/>
          </a:xfrm>
          <a:prstGeom prst="rect">
            <a:avLst/>
          </a:prstGeom>
          <a:noFill/>
          <a:ln>
            <a:noFill/>
          </a:ln>
          <a:extLst>
            <a:ext uri="{53640926-AAD7-44d8-BBD7-CCE9431645EC}">
              <a14:shadowObscured xmlns:a14="http://schemas.microsoft.com/office/drawing/2010/main"/>
            </a:ext>
            <a:ext uri="{FAA26D3D-D897-4be2-8F04-BA451C77F1D7}">
              <ma14:placeholderFlag xmlns:ma14="http://schemas.microsoft.com/office/mac/drawingml/2011/main"/>
            </a:ext>
          </a:extLst>
        </p:spPr>
      </p:pic>
      <p:sp>
        <p:nvSpPr>
          <p:cNvPr id="2" name="ZoneTexte 1"/>
          <p:cNvSpPr txBox="1"/>
          <p:nvPr/>
        </p:nvSpPr>
        <p:spPr>
          <a:xfrm>
            <a:off x="497544" y="1661219"/>
            <a:ext cx="5264245" cy="3416320"/>
          </a:xfrm>
          <a:prstGeom prst="rect">
            <a:avLst/>
          </a:prstGeom>
          <a:noFill/>
        </p:spPr>
        <p:txBody>
          <a:bodyPr wrap="square" rtlCol="0">
            <a:spAutoFit/>
          </a:bodyPr>
          <a:lstStyle/>
          <a:p>
            <a:r>
              <a:rPr lang="fr-FR" dirty="0" smtClean="0"/>
              <a:t>1920 – </a:t>
            </a:r>
            <a:r>
              <a:rPr lang="fr-FR" dirty="0" err="1" smtClean="0"/>
              <a:t>Oparine</a:t>
            </a:r>
            <a:r>
              <a:rPr lang="fr-FR" dirty="0" smtClean="0"/>
              <a:t> et Haldane</a:t>
            </a:r>
          </a:p>
          <a:p>
            <a:endParaRPr lang="fr-FR" dirty="0"/>
          </a:p>
          <a:p>
            <a:r>
              <a:rPr lang="fr-FR" dirty="0" smtClean="0"/>
              <a:t>Pour la création des molécules du vivant , il faut:</a:t>
            </a:r>
          </a:p>
          <a:p>
            <a:r>
              <a:rPr lang="fr-FR" dirty="0" smtClean="0"/>
              <a:t>- 3 éléments chimiques (CH</a:t>
            </a:r>
            <a:r>
              <a:rPr lang="fr-FR" baseline="-25000" dirty="0" smtClean="0"/>
              <a:t>4</a:t>
            </a:r>
            <a:r>
              <a:rPr lang="fr-FR" dirty="0" smtClean="0"/>
              <a:t>, NH</a:t>
            </a:r>
            <a:r>
              <a:rPr lang="fr-FR" baseline="-25000" dirty="0" smtClean="0"/>
              <a:t>3</a:t>
            </a:r>
            <a:r>
              <a:rPr lang="fr-FR" dirty="0" smtClean="0"/>
              <a:t> et H</a:t>
            </a:r>
            <a:r>
              <a:rPr lang="fr-FR" baseline="-25000" dirty="0" smtClean="0"/>
              <a:t>2</a:t>
            </a:r>
            <a:r>
              <a:rPr lang="fr-FR" dirty="0" smtClean="0"/>
              <a:t> sous forme gazeuse)</a:t>
            </a:r>
          </a:p>
          <a:p>
            <a:r>
              <a:rPr lang="fr-FR" dirty="0" smtClean="0"/>
              <a:t>- 1 milieu propice (système fermé contenant de la vapeur d’eau)</a:t>
            </a:r>
          </a:p>
          <a:p>
            <a:pPr marL="285750" indent="-285750">
              <a:buFontTx/>
              <a:buChar char="-"/>
            </a:pPr>
            <a:r>
              <a:rPr lang="fr-FR" dirty="0" smtClean="0"/>
              <a:t>1 source d’énergie</a:t>
            </a:r>
          </a:p>
          <a:p>
            <a:pPr marL="285750" indent="-285750">
              <a:buFontTx/>
              <a:buChar char="-"/>
            </a:pPr>
            <a:endParaRPr lang="fr-FR" dirty="0" smtClean="0"/>
          </a:p>
          <a:p>
            <a:r>
              <a:rPr lang="fr-FR" dirty="0" smtClean="0"/>
              <a:t>1950 – reconstitution en laboratoire de l’idée</a:t>
            </a:r>
          </a:p>
          <a:p>
            <a:r>
              <a:rPr lang="fr-FR" dirty="0"/>
              <a:t>Dans un système fermé, ils placent du CH</a:t>
            </a:r>
            <a:r>
              <a:rPr lang="fr-FR" baseline="-25000" dirty="0"/>
              <a:t>4</a:t>
            </a:r>
            <a:r>
              <a:rPr lang="fr-FR" dirty="0"/>
              <a:t>, </a:t>
            </a:r>
          </a:p>
        </p:txBody>
      </p:sp>
      <p:sp>
        <p:nvSpPr>
          <p:cNvPr id="6" name="ZoneTexte 5"/>
          <p:cNvSpPr txBox="1"/>
          <p:nvPr/>
        </p:nvSpPr>
        <p:spPr>
          <a:xfrm>
            <a:off x="523145" y="4957227"/>
            <a:ext cx="8117816" cy="1477328"/>
          </a:xfrm>
          <a:prstGeom prst="rect">
            <a:avLst/>
          </a:prstGeom>
          <a:noFill/>
        </p:spPr>
        <p:txBody>
          <a:bodyPr wrap="square" rtlCol="0">
            <a:spAutoFit/>
          </a:bodyPr>
          <a:lstStyle/>
          <a:p>
            <a:r>
              <a:rPr lang="fr-FR" dirty="0"/>
              <a:t>NH</a:t>
            </a:r>
            <a:r>
              <a:rPr lang="fr-FR" baseline="-25000" dirty="0"/>
              <a:t>3</a:t>
            </a:r>
            <a:r>
              <a:rPr lang="fr-FR" dirty="0"/>
              <a:t>,H</a:t>
            </a:r>
            <a:r>
              <a:rPr lang="fr-FR" baseline="-25000" dirty="0"/>
              <a:t>2 </a:t>
            </a:r>
            <a:r>
              <a:rPr lang="fr-FR" dirty="0" smtClean="0"/>
              <a:t>ainsi que de la vapeur d’eau.</a:t>
            </a:r>
          </a:p>
          <a:p>
            <a:r>
              <a:rPr lang="fr-FR" dirty="0" smtClean="0"/>
              <a:t>Ils firent chauffer le mélange qui circulait à travers une étincelle électrique.</a:t>
            </a:r>
          </a:p>
          <a:p>
            <a:r>
              <a:rPr lang="fr-FR" dirty="0" smtClean="0"/>
              <a:t>Après 1 semaine, </a:t>
            </a:r>
            <a:r>
              <a:rPr lang="fr-FR" dirty="0" smtClean="0"/>
              <a:t>ils </a:t>
            </a:r>
            <a:r>
              <a:rPr lang="fr-FR" dirty="0" smtClean="0"/>
              <a:t>y trouvèrent des acides aminés et des acides </a:t>
            </a:r>
            <a:r>
              <a:rPr lang="fr-FR" dirty="0" smtClean="0"/>
              <a:t>organiques </a:t>
            </a:r>
            <a:r>
              <a:rPr lang="fr-FR" dirty="0" smtClean="0">
                <a:sym typeface="Wingdings"/>
              </a:rPr>
              <a:t> les océans primitifs = soupe primitive</a:t>
            </a:r>
            <a:endParaRPr lang="fr-FR" dirty="0"/>
          </a:p>
        </p:txBody>
      </p:sp>
    </p:spTree>
    <p:extLst>
      <p:ext uri="{BB962C8B-B14F-4D97-AF65-F5344CB8AC3E}">
        <p14:creationId xmlns:p14="http://schemas.microsoft.com/office/powerpoint/2010/main" val="97974411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6143" y="1016002"/>
            <a:ext cx="8146143" cy="5805714"/>
          </a:xfrm>
        </p:spPr>
        <p:txBody>
          <a:bodyPr>
            <a:normAutofit/>
          </a:bodyPr>
          <a:lstStyle/>
          <a:p>
            <a:pPr marL="68580" indent="0" algn="just">
              <a:buNone/>
            </a:pPr>
            <a:r>
              <a:rPr lang="fr-FR" dirty="0"/>
              <a:t>La sélection naturelle est au centre des mécanismes de l’évolution (avec les mutations).  </a:t>
            </a:r>
            <a:endParaRPr lang="fr-FR" dirty="0" smtClean="0"/>
          </a:p>
          <a:p>
            <a:pPr marL="68580" indent="0" algn="just">
              <a:buNone/>
            </a:pPr>
            <a:endParaRPr lang="fr-FR" dirty="0" smtClean="0"/>
          </a:p>
          <a:p>
            <a:pPr marL="68580" indent="0" algn="just">
              <a:buNone/>
            </a:pPr>
            <a:r>
              <a:rPr lang="fr-FR" dirty="0" smtClean="0"/>
              <a:t>Les </a:t>
            </a:r>
            <a:r>
              <a:rPr lang="fr-FR" dirty="0"/>
              <a:t>individus n’ont pas la même capacité de s’adapter </a:t>
            </a:r>
            <a:r>
              <a:rPr lang="fr-FR" dirty="0" smtClean="0"/>
              <a:t>aux </a:t>
            </a:r>
            <a:r>
              <a:rPr lang="fr-FR" dirty="0"/>
              <a:t>contraintes de l’environnement.  </a:t>
            </a:r>
            <a:endParaRPr lang="fr-FR" dirty="0" smtClean="0"/>
          </a:p>
          <a:p>
            <a:pPr marL="68580" indent="0" algn="just">
              <a:buNone/>
            </a:pPr>
            <a:endParaRPr lang="fr-FR" dirty="0" smtClean="0"/>
          </a:p>
          <a:p>
            <a:pPr marL="68580" indent="0" algn="just">
              <a:buNone/>
            </a:pPr>
            <a:r>
              <a:rPr lang="fr-FR" dirty="0" smtClean="0"/>
              <a:t>Les </a:t>
            </a:r>
            <a:r>
              <a:rPr lang="fr-FR" dirty="0"/>
              <a:t>mieux adaptés </a:t>
            </a:r>
            <a:r>
              <a:rPr lang="fr-FR" dirty="0" smtClean="0"/>
              <a:t>se </a:t>
            </a:r>
            <a:r>
              <a:rPr lang="fr-FR" dirty="0"/>
              <a:t>reproduisent et transmettent leur patrimoine génétique à leur descendance</a:t>
            </a:r>
            <a:r>
              <a:rPr lang="fr-FR" dirty="0" smtClean="0"/>
              <a:t>.</a:t>
            </a:r>
          </a:p>
          <a:p>
            <a:pPr marL="68580" indent="0" algn="just">
              <a:buNone/>
            </a:pPr>
            <a:endParaRPr lang="fr-FR" dirty="0"/>
          </a:p>
          <a:p>
            <a:pPr marL="68580" indent="0" algn="just">
              <a:buNone/>
            </a:pPr>
            <a:r>
              <a:rPr lang="fr-FR" dirty="0" smtClean="0"/>
              <a:t>Les </a:t>
            </a:r>
            <a:r>
              <a:rPr lang="fr-FR" dirty="0"/>
              <a:t>génotypes les </a:t>
            </a:r>
            <a:r>
              <a:rPr lang="fr-FR" dirty="0" smtClean="0"/>
              <a:t>mieux adaptés sont </a:t>
            </a:r>
            <a:r>
              <a:rPr lang="fr-FR" dirty="0"/>
              <a:t>donc sélectionnés, les autres se raréfient.  </a:t>
            </a:r>
            <a:endParaRPr lang="fr-FR" dirty="0" smtClean="0"/>
          </a:p>
          <a:p>
            <a:pPr marL="68580" indent="0" algn="just">
              <a:buNone/>
            </a:pPr>
            <a:endParaRPr lang="fr-FR" dirty="0"/>
          </a:p>
          <a:p>
            <a:pPr marL="68580" indent="0" algn="just">
              <a:buNone/>
            </a:pPr>
            <a:r>
              <a:rPr lang="fr-FR" dirty="0" smtClean="0"/>
              <a:t> 		</a:t>
            </a:r>
            <a:r>
              <a:rPr lang="fr-FR" dirty="0" smtClean="0">
                <a:sym typeface="Wingdings"/>
              </a:rPr>
              <a:t> </a:t>
            </a:r>
            <a:r>
              <a:rPr lang="fr-FR" b="1" dirty="0" smtClean="0"/>
              <a:t>sélection </a:t>
            </a:r>
            <a:r>
              <a:rPr lang="fr-FR" b="1" dirty="0"/>
              <a:t>naturelle</a:t>
            </a:r>
            <a:r>
              <a:rPr lang="fr-FR" dirty="0" smtClean="0"/>
              <a:t>.</a:t>
            </a:r>
            <a:endParaRPr lang="fr-FR" dirty="0"/>
          </a:p>
        </p:txBody>
      </p:sp>
      <p:sp>
        <p:nvSpPr>
          <p:cNvPr id="4" name="ZoneTexte 3"/>
          <p:cNvSpPr txBox="1"/>
          <p:nvPr/>
        </p:nvSpPr>
        <p:spPr>
          <a:xfrm>
            <a:off x="4626430" y="-36288"/>
            <a:ext cx="3592284" cy="646331"/>
          </a:xfrm>
          <a:prstGeom prst="rect">
            <a:avLst/>
          </a:prstGeom>
          <a:noFill/>
        </p:spPr>
        <p:txBody>
          <a:bodyPr wrap="square" rtlCol="0">
            <a:spAutoFit/>
          </a:bodyPr>
          <a:lstStyle/>
          <a:p>
            <a:r>
              <a:rPr lang="fr-FR" dirty="0" smtClean="0"/>
              <a:t>2. Les mécanismes de l’évolution </a:t>
            </a:r>
            <a:endParaRPr lang="fr-FR" dirty="0"/>
          </a:p>
        </p:txBody>
      </p:sp>
      <p:sp>
        <p:nvSpPr>
          <p:cNvPr id="5" name="ZoneTexte 4"/>
          <p:cNvSpPr txBox="1"/>
          <p:nvPr/>
        </p:nvSpPr>
        <p:spPr>
          <a:xfrm>
            <a:off x="452307" y="368253"/>
            <a:ext cx="3951472" cy="461665"/>
          </a:xfrm>
          <a:prstGeom prst="rect">
            <a:avLst/>
          </a:prstGeom>
          <a:noFill/>
        </p:spPr>
        <p:txBody>
          <a:bodyPr wrap="none" rtlCol="0">
            <a:spAutoFit/>
          </a:bodyPr>
          <a:lstStyle/>
          <a:p>
            <a:r>
              <a:rPr lang="fr-FR" sz="2400" b="1" dirty="0" smtClean="0">
                <a:solidFill>
                  <a:schemeClr val="accent3">
                    <a:lumMod val="50000"/>
                  </a:schemeClr>
                </a:solidFill>
              </a:rPr>
              <a:t>2.1. La sélection naturelle</a:t>
            </a:r>
            <a:endParaRPr lang="fr-FR" sz="2400" b="1" dirty="0">
              <a:solidFill>
                <a:schemeClr val="accent3">
                  <a:lumMod val="50000"/>
                </a:schemeClr>
              </a:solidFill>
            </a:endParaRPr>
          </a:p>
        </p:txBody>
      </p:sp>
    </p:spTree>
    <p:extLst>
      <p:ext uri="{BB962C8B-B14F-4D97-AF65-F5344CB8AC3E}">
        <p14:creationId xmlns:p14="http://schemas.microsoft.com/office/powerpoint/2010/main" val="21226333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6143" y="907144"/>
            <a:ext cx="8146143" cy="5805714"/>
          </a:xfrm>
        </p:spPr>
        <p:txBody>
          <a:bodyPr>
            <a:normAutofit fontScale="62500" lnSpcReduction="20000"/>
          </a:bodyPr>
          <a:lstStyle/>
          <a:p>
            <a:pPr marL="68580" indent="0" algn="just">
              <a:buNone/>
            </a:pPr>
            <a:r>
              <a:rPr lang="fr-FR" sz="2600" dirty="0" smtClean="0"/>
              <a:t>Prenons l’exemple de cas </a:t>
            </a:r>
            <a:r>
              <a:rPr lang="fr-FR" sz="2600" dirty="0"/>
              <a:t>l’homochromie (technique de camouflage) chez le phalène du bouleau (papillon de nuit qui se pose sur les bouleaux)  </a:t>
            </a:r>
            <a:endParaRPr lang="fr-FR" sz="2600" dirty="0" smtClean="0"/>
          </a:p>
          <a:p>
            <a:pPr marL="68580" indent="0" algn="just">
              <a:buNone/>
            </a:pPr>
            <a:endParaRPr lang="fr-FR" dirty="0"/>
          </a:p>
          <a:p>
            <a:pPr marL="68580" indent="0" algn="just">
              <a:buNone/>
            </a:pPr>
            <a:endParaRPr lang="fr-FR" dirty="0" smtClean="0"/>
          </a:p>
          <a:p>
            <a:pPr marL="68580" indent="0" algn="just">
              <a:buNone/>
            </a:pPr>
            <a:endParaRPr lang="fr-FR" dirty="0"/>
          </a:p>
          <a:p>
            <a:pPr marL="68580" indent="0" algn="just">
              <a:buNone/>
            </a:pPr>
            <a:endParaRPr lang="fr-FR" dirty="0" smtClean="0"/>
          </a:p>
          <a:p>
            <a:pPr marL="68580" indent="0" algn="just">
              <a:buNone/>
            </a:pPr>
            <a:endParaRPr lang="fr-FR" dirty="0"/>
          </a:p>
          <a:p>
            <a:pPr marL="68580" indent="0" algn="just">
              <a:buNone/>
            </a:pPr>
            <a:endParaRPr lang="fr-FR" dirty="0" smtClean="0"/>
          </a:p>
          <a:p>
            <a:pPr marL="68580" indent="0" algn="just">
              <a:buNone/>
            </a:pPr>
            <a:endParaRPr lang="fr-FR" dirty="0" smtClean="0"/>
          </a:p>
          <a:p>
            <a:pPr marL="68580" indent="0" algn="just">
              <a:buNone/>
            </a:pPr>
            <a:endParaRPr lang="fr-FR" dirty="0"/>
          </a:p>
          <a:p>
            <a:pPr marL="68580" indent="0" algn="just">
              <a:buNone/>
            </a:pPr>
            <a:endParaRPr lang="fr-FR" dirty="0"/>
          </a:p>
          <a:p>
            <a:pPr marL="68580" indent="0" algn="just">
              <a:buNone/>
            </a:pPr>
            <a:endParaRPr lang="fr-FR" sz="2100" dirty="0" smtClean="0"/>
          </a:p>
          <a:p>
            <a:pPr marL="68580" indent="0" algn="just">
              <a:buNone/>
            </a:pPr>
            <a:endParaRPr lang="fr-FR" sz="2100" dirty="0"/>
          </a:p>
          <a:p>
            <a:pPr marL="68580" indent="0" algn="just">
              <a:buNone/>
            </a:pPr>
            <a:endParaRPr lang="fr-FR" sz="2100" dirty="0" smtClean="0"/>
          </a:p>
          <a:p>
            <a:pPr marL="68580" indent="0" algn="just">
              <a:buNone/>
            </a:pPr>
            <a:endParaRPr lang="fr-FR" sz="2100" dirty="0"/>
          </a:p>
          <a:p>
            <a:pPr marL="68580" indent="0" algn="just">
              <a:buNone/>
            </a:pPr>
            <a:endParaRPr lang="fr-FR" sz="2600" dirty="0" smtClean="0"/>
          </a:p>
          <a:p>
            <a:pPr marL="68580" indent="0" algn="just">
              <a:buNone/>
            </a:pPr>
            <a:endParaRPr lang="fr-FR" sz="2600" dirty="0"/>
          </a:p>
          <a:p>
            <a:pPr marL="68580" indent="0" algn="just">
              <a:buNone/>
            </a:pPr>
            <a:endParaRPr lang="fr-FR" sz="2600" dirty="0" smtClean="0"/>
          </a:p>
          <a:p>
            <a:pPr marL="68580" indent="0" algn="just">
              <a:buNone/>
            </a:pPr>
            <a:endParaRPr lang="fr-FR" sz="2600" dirty="0" smtClean="0"/>
          </a:p>
          <a:p>
            <a:pPr marL="68580" indent="0" algn="just">
              <a:buNone/>
            </a:pPr>
            <a:r>
              <a:rPr lang="fr-FR" sz="2600" dirty="0" smtClean="0"/>
              <a:t>On </a:t>
            </a:r>
            <a:r>
              <a:rPr lang="fr-FR" sz="2600" dirty="0"/>
              <a:t>aura pu constater les changements suivants :</a:t>
            </a:r>
          </a:p>
          <a:p>
            <a:pPr marL="68580" lvl="0" indent="0" algn="just">
              <a:buNone/>
            </a:pPr>
            <a:r>
              <a:rPr lang="fr-FR" sz="2600" dirty="0" smtClean="0"/>
              <a:t>Avant </a:t>
            </a:r>
            <a:r>
              <a:rPr lang="fr-FR" sz="2600" dirty="0"/>
              <a:t>1897 : le morphe noir n’a jamais été vu dans la région de </a:t>
            </a:r>
            <a:r>
              <a:rPr lang="fr-FR" sz="2600" dirty="0" smtClean="0"/>
              <a:t>	Londres</a:t>
            </a:r>
            <a:r>
              <a:rPr lang="fr-FR" sz="2600" dirty="0"/>
              <a:t>. </a:t>
            </a:r>
          </a:p>
          <a:p>
            <a:pPr marL="68580" lvl="0" indent="0" algn="just">
              <a:buNone/>
            </a:pPr>
            <a:r>
              <a:rPr lang="fr-FR" sz="2600" dirty="0" smtClean="0"/>
              <a:t>En </a:t>
            </a:r>
            <a:r>
              <a:rPr lang="fr-FR" sz="2600" dirty="0"/>
              <a:t>1905 : On a constaté que le morphe noir est apparu.</a:t>
            </a:r>
          </a:p>
          <a:p>
            <a:pPr marL="68580" lvl="0" indent="0" algn="just">
              <a:buNone/>
            </a:pPr>
            <a:r>
              <a:rPr lang="fr-FR" sz="2600" dirty="0" smtClean="0"/>
              <a:t>Après </a:t>
            </a:r>
            <a:r>
              <a:rPr lang="fr-FR" sz="2600" dirty="0"/>
              <a:t>1905 jusqu’en 1960 : Sa fréquentation ne cesse d’augmenter, </a:t>
            </a:r>
            <a:r>
              <a:rPr lang="fr-FR" sz="2600" dirty="0" smtClean="0"/>
              <a:t>au </a:t>
            </a:r>
            <a:r>
              <a:rPr lang="fr-FR" sz="2600" dirty="0"/>
              <a:t>détriment du morphe claire qui voit sa population fortement </a:t>
            </a:r>
            <a:r>
              <a:rPr lang="fr-FR" sz="2600" dirty="0" smtClean="0"/>
              <a:t>diminuée</a:t>
            </a:r>
            <a:endParaRPr lang="fr-FR" sz="2600" dirty="0"/>
          </a:p>
          <a:p>
            <a:pPr marL="68580" indent="0" algn="just">
              <a:buNone/>
            </a:pPr>
            <a:endParaRPr lang="fr-FR" dirty="0"/>
          </a:p>
        </p:txBody>
      </p:sp>
      <p:sp>
        <p:nvSpPr>
          <p:cNvPr id="4" name="ZoneTexte 3"/>
          <p:cNvSpPr txBox="1"/>
          <p:nvPr/>
        </p:nvSpPr>
        <p:spPr>
          <a:xfrm>
            <a:off x="4626430" y="-36288"/>
            <a:ext cx="3592284" cy="646331"/>
          </a:xfrm>
          <a:prstGeom prst="rect">
            <a:avLst/>
          </a:prstGeom>
          <a:noFill/>
        </p:spPr>
        <p:txBody>
          <a:bodyPr wrap="square" rtlCol="0">
            <a:spAutoFit/>
          </a:bodyPr>
          <a:lstStyle/>
          <a:p>
            <a:r>
              <a:rPr lang="fr-FR" dirty="0" smtClean="0"/>
              <a:t>2. Les mécanismes de l’évolution </a:t>
            </a:r>
            <a:endParaRPr lang="fr-FR" dirty="0"/>
          </a:p>
        </p:txBody>
      </p:sp>
      <p:sp>
        <p:nvSpPr>
          <p:cNvPr id="5" name="ZoneTexte 4"/>
          <p:cNvSpPr txBox="1"/>
          <p:nvPr/>
        </p:nvSpPr>
        <p:spPr>
          <a:xfrm>
            <a:off x="452307" y="368253"/>
            <a:ext cx="3951472" cy="461665"/>
          </a:xfrm>
          <a:prstGeom prst="rect">
            <a:avLst/>
          </a:prstGeom>
          <a:noFill/>
        </p:spPr>
        <p:txBody>
          <a:bodyPr wrap="none" rtlCol="0">
            <a:spAutoFit/>
          </a:bodyPr>
          <a:lstStyle/>
          <a:p>
            <a:r>
              <a:rPr lang="fr-FR" sz="2400" b="1" dirty="0" smtClean="0">
                <a:solidFill>
                  <a:schemeClr val="accent3">
                    <a:lumMod val="50000"/>
                  </a:schemeClr>
                </a:solidFill>
              </a:rPr>
              <a:t>2.1. La sélection naturelle</a:t>
            </a:r>
            <a:endParaRPr lang="fr-FR" sz="2400" b="1" dirty="0">
              <a:solidFill>
                <a:schemeClr val="accent3">
                  <a:lumMod val="50000"/>
                </a:schemeClr>
              </a:solidFill>
            </a:endParaRPr>
          </a:p>
        </p:txBody>
      </p:sp>
      <p:pic>
        <p:nvPicPr>
          <p:cNvPr id="6" name="Image 5"/>
          <p:cNvPicPr/>
          <p:nvPr/>
        </p:nvPicPr>
        <p:blipFill rotWithShape="1">
          <a:blip r:embed="rId2">
            <a:extLst>
              <a:ext uri="{28A0092B-C50C-407E-A947-70E740481C1C}">
                <a14:useLocalDpi xmlns:a14="http://schemas.microsoft.com/office/drawing/2010/main" val="0"/>
              </a:ext>
            </a:extLst>
          </a:blip>
          <a:srcRect r="2387"/>
          <a:stretch/>
        </p:blipFill>
        <p:spPr bwMode="auto">
          <a:xfrm>
            <a:off x="546099" y="1916328"/>
            <a:ext cx="2628900" cy="2112010"/>
          </a:xfrm>
          <a:prstGeom prst="rect">
            <a:avLst/>
          </a:prstGeom>
          <a:noFill/>
          <a:ln>
            <a:noFill/>
          </a:ln>
          <a:extLst>
            <a:ext uri="{53640926-AAD7-44d8-BBD7-CCE9431645EC}">
              <a14:shadowObscured xmlns:a14="http://schemas.microsoft.com/office/drawing/2010/main"/>
            </a:ext>
            <a:ext uri="{FAA26D3D-D897-4be2-8F04-BA451C77F1D7}">
              <ma14:placeholderFlag xmlns:ma14="http://schemas.microsoft.com/office/mac/drawingml/2011/main"/>
            </a:ext>
          </a:extLst>
        </p:spPr>
      </p:pic>
      <p:sp>
        <p:nvSpPr>
          <p:cNvPr id="2" name="ZoneTexte 1"/>
          <p:cNvSpPr txBox="1"/>
          <p:nvPr/>
        </p:nvSpPr>
        <p:spPr>
          <a:xfrm>
            <a:off x="3174999" y="1408330"/>
            <a:ext cx="5660572" cy="3970318"/>
          </a:xfrm>
          <a:prstGeom prst="rect">
            <a:avLst/>
          </a:prstGeom>
          <a:noFill/>
        </p:spPr>
        <p:txBody>
          <a:bodyPr wrap="square" rtlCol="0">
            <a:spAutoFit/>
          </a:bodyPr>
          <a:lstStyle/>
          <a:p>
            <a:pPr algn="just"/>
            <a:r>
              <a:rPr lang="fr-FR" dirty="0" smtClean="0"/>
              <a:t>Il </a:t>
            </a:r>
            <a:r>
              <a:rPr lang="fr-FR" dirty="0"/>
              <a:t>existe deux </a:t>
            </a:r>
            <a:r>
              <a:rPr lang="fr-FR" dirty="0" smtClean="0"/>
              <a:t>phénotypes: </a:t>
            </a:r>
          </a:p>
          <a:p>
            <a:pPr algn="just"/>
            <a:r>
              <a:rPr lang="fr-FR" dirty="0" smtClean="0"/>
              <a:t>un </a:t>
            </a:r>
            <a:r>
              <a:rPr lang="fr-FR" dirty="0"/>
              <a:t>morphe de couleur claire dit « </a:t>
            </a:r>
            <a:r>
              <a:rPr lang="fr-FR" dirty="0" err="1"/>
              <a:t>typica</a:t>
            </a:r>
            <a:r>
              <a:rPr lang="fr-FR" dirty="0"/>
              <a:t> » </a:t>
            </a:r>
            <a:endParaRPr lang="fr-FR" dirty="0" smtClean="0"/>
          </a:p>
          <a:p>
            <a:pPr algn="just"/>
            <a:r>
              <a:rPr lang="fr-FR" dirty="0" smtClean="0"/>
              <a:t>un </a:t>
            </a:r>
            <a:r>
              <a:rPr lang="fr-FR" dirty="0"/>
              <a:t>morphe de couleur sombre dit « mélanique ».  </a:t>
            </a:r>
            <a:endParaRPr lang="fr-FR" dirty="0" smtClean="0"/>
          </a:p>
          <a:p>
            <a:pPr algn="just"/>
            <a:endParaRPr lang="fr-FR" sz="1400" dirty="0"/>
          </a:p>
          <a:p>
            <a:pPr algn="just"/>
            <a:r>
              <a:rPr lang="fr-FR" dirty="0" smtClean="0"/>
              <a:t>Ces 2 </a:t>
            </a:r>
            <a:r>
              <a:rPr lang="fr-FR" dirty="0"/>
              <a:t>morphes ne </a:t>
            </a:r>
            <a:r>
              <a:rPr lang="fr-FR" dirty="0" smtClean="0"/>
              <a:t>sont </a:t>
            </a:r>
            <a:r>
              <a:rPr lang="fr-FR" dirty="0"/>
              <a:t>pas apparus au même </a:t>
            </a:r>
            <a:endParaRPr lang="fr-FR" dirty="0" smtClean="0"/>
          </a:p>
          <a:p>
            <a:pPr algn="just"/>
            <a:r>
              <a:rPr lang="fr-FR" dirty="0" smtClean="0"/>
              <a:t>moment </a:t>
            </a:r>
            <a:r>
              <a:rPr lang="fr-FR" dirty="0"/>
              <a:t>ni dans les </a:t>
            </a:r>
            <a:r>
              <a:rPr lang="fr-FR" dirty="0" smtClean="0"/>
              <a:t>mêmes </a:t>
            </a:r>
            <a:r>
              <a:rPr lang="fr-FR" dirty="0"/>
              <a:t>proportionnalités </a:t>
            </a:r>
            <a:endParaRPr lang="fr-FR" dirty="0" smtClean="0"/>
          </a:p>
          <a:p>
            <a:pPr algn="just"/>
            <a:r>
              <a:rPr lang="fr-FR" dirty="0" smtClean="0"/>
              <a:t>de </a:t>
            </a:r>
            <a:r>
              <a:rPr lang="fr-FR" dirty="0"/>
              <a:t>fréquentation.  </a:t>
            </a:r>
            <a:endParaRPr lang="fr-FR" dirty="0" smtClean="0"/>
          </a:p>
          <a:p>
            <a:pPr algn="just"/>
            <a:r>
              <a:rPr lang="fr-FR" dirty="0" smtClean="0"/>
              <a:t>Etudions </a:t>
            </a:r>
            <a:r>
              <a:rPr lang="fr-FR" dirty="0"/>
              <a:t>ces différences entre les 2</a:t>
            </a:r>
            <a:r>
              <a:rPr lang="fr-FR" dirty="0" smtClean="0"/>
              <a:t> </a:t>
            </a:r>
            <a:r>
              <a:rPr lang="fr-FR" dirty="0"/>
              <a:t>papillons</a:t>
            </a:r>
            <a:r>
              <a:rPr lang="fr-FR" dirty="0" smtClean="0"/>
              <a:t>,</a:t>
            </a:r>
          </a:p>
          <a:p>
            <a:pPr algn="just"/>
            <a:r>
              <a:rPr lang="fr-FR" dirty="0" smtClean="0"/>
              <a:t>pour </a:t>
            </a:r>
            <a:r>
              <a:rPr lang="fr-FR" dirty="0"/>
              <a:t>comprendre son évolution au cours </a:t>
            </a:r>
            <a:r>
              <a:rPr lang="fr-FR" dirty="0" smtClean="0"/>
              <a:t>du</a:t>
            </a:r>
          </a:p>
          <a:p>
            <a:pPr algn="just"/>
            <a:r>
              <a:rPr lang="fr-FR" dirty="0" smtClean="0"/>
              <a:t>Temps. L’étude </a:t>
            </a:r>
            <a:r>
              <a:rPr lang="fr-FR" dirty="0"/>
              <a:t>se fera en Angleterre, p</a:t>
            </a:r>
            <a:r>
              <a:rPr lang="fr-FR" dirty="0" smtClean="0"/>
              <a:t>rès </a:t>
            </a:r>
          </a:p>
          <a:p>
            <a:pPr algn="just"/>
            <a:r>
              <a:rPr lang="fr-FR" dirty="0" smtClean="0"/>
              <a:t>de </a:t>
            </a:r>
            <a:r>
              <a:rPr lang="fr-FR" dirty="0"/>
              <a:t>Londres, dans les environs de Manchester, </a:t>
            </a:r>
            <a:endParaRPr lang="fr-FR" dirty="0" smtClean="0"/>
          </a:p>
          <a:p>
            <a:pPr algn="just"/>
            <a:r>
              <a:rPr lang="fr-FR" dirty="0" smtClean="0"/>
              <a:t>ville </a:t>
            </a:r>
            <a:r>
              <a:rPr lang="fr-FR" dirty="0"/>
              <a:t>très industrialisée, entre le 19</a:t>
            </a:r>
            <a:r>
              <a:rPr lang="fr-FR" baseline="30000" dirty="0"/>
              <a:t>ème</a:t>
            </a:r>
            <a:r>
              <a:rPr lang="fr-FR" dirty="0"/>
              <a:t> siècle </a:t>
            </a:r>
            <a:endParaRPr lang="fr-FR" dirty="0" smtClean="0"/>
          </a:p>
          <a:p>
            <a:pPr algn="just"/>
            <a:r>
              <a:rPr lang="fr-FR" dirty="0" smtClean="0"/>
              <a:t>et </a:t>
            </a:r>
            <a:r>
              <a:rPr lang="fr-FR" dirty="0"/>
              <a:t>le 20</a:t>
            </a:r>
            <a:r>
              <a:rPr lang="fr-FR" baseline="30000" dirty="0"/>
              <a:t>ème</a:t>
            </a:r>
            <a:r>
              <a:rPr lang="fr-FR" dirty="0"/>
              <a:t> siècle.</a:t>
            </a:r>
          </a:p>
          <a:p>
            <a:pPr algn="just"/>
            <a:endParaRPr lang="fr-FR" dirty="0"/>
          </a:p>
        </p:txBody>
      </p:sp>
    </p:spTree>
    <p:extLst>
      <p:ext uri="{BB962C8B-B14F-4D97-AF65-F5344CB8AC3E}">
        <p14:creationId xmlns:p14="http://schemas.microsoft.com/office/powerpoint/2010/main" val="30547747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3358" y="1052286"/>
            <a:ext cx="8146143" cy="5805714"/>
          </a:xfrm>
        </p:spPr>
        <p:txBody>
          <a:bodyPr>
            <a:normAutofit/>
          </a:bodyPr>
          <a:lstStyle/>
          <a:p>
            <a:pPr marL="68580" indent="0" algn="just">
              <a:buNone/>
            </a:pPr>
            <a:r>
              <a:rPr lang="fr-FR" sz="2000" dirty="0"/>
              <a:t>On remarque sur cette carte que la forme </a:t>
            </a:r>
            <a:r>
              <a:rPr lang="fr-FR" sz="2000" dirty="0" smtClean="0"/>
              <a:t>mélanique est </a:t>
            </a:r>
            <a:r>
              <a:rPr lang="fr-FR" sz="2000" dirty="0"/>
              <a:t>majoritaire dans les régions industrielles du nord et de l'est, tandis que la forme claire prédomine dans les régions rurales du sud.  De </a:t>
            </a:r>
            <a:r>
              <a:rPr lang="fr-FR" sz="2000" dirty="0" smtClean="0"/>
              <a:t>plus, les </a:t>
            </a:r>
            <a:r>
              <a:rPr lang="fr-FR" sz="2000" dirty="0"/>
              <a:t>papillons de couleurs noires sont plus nombreux que les papillons de couleur claire. </a:t>
            </a:r>
            <a:endParaRPr lang="fr-FR" sz="2000" dirty="0" smtClean="0"/>
          </a:p>
          <a:p>
            <a:pPr marL="68580" indent="0" algn="just">
              <a:buNone/>
            </a:pPr>
            <a:endParaRPr lang="fr-FR" sz="2000" dirty="0"/>
          </a:p>
          <a:p>
            <a:pPr marL="68580" indent="0" algn="just">
              <a:buNone/>
            </a:pPr>
            <a:endParaRPr lang="fr-FR" sz="2000" dirty="0" smtClean="0"/>
          </a:p>
          <a:p>
            <a:pPr marL="68580" indent="0" algn="just">
              <a:buNone/>
            </a:pPr>
            <a:endParaRPr lang="fr-FR" sz="2000" dirty="0" smtClean="0"/>
          </a:p>
          <a:p>
            <a:pPr marL="68580" indent="0" algn="just">
              <a:buNone/>
            </a:pPr>
            <a:endParaRPr lang="fr-FR" sz="2000" dirty="0"/>
          </a:p>
          <a:p>
            <a:pPr marL="68580" indent="0" algn="just">
              <a:buNone/>
            </a:pPr>
            <a:endParaRPr lang="fr-FR" sz="2000" dirty="0" smtClean="0"/>
          </a:p>
          <a:p>
            <a:pPr marL="68580" indent="0" algn="just">
              <a:buNone/>
            </a:pPr>
            <a:endParaRPr lang="fr-FR" sz="2000" dirty="0"/>
          </a:p>
          <a:p>
            <a:pPr marL="68580" indent="0" algn="just">
              <a:buNone/>
            </a:pPr>
            <a:endParaRPr lang="fr-FR" sz="2000" dirty="0"/>
          </a:p>
        </p:txBody>
      </p:sp>
      <p:sp>
        <p:nvSpPr>
          <p:cNvPr id="4" name="ZoneTexte 3"/>
          <p:cNvSpPr txBox="1"/>
          <p:nvPr/>
        </p:nvSpPr>
        <p:spPr>
          <a:xfrm>
            <a:off x="4626430" y="-36288"/>
            <a:ext cx="3592284" cy="646331"/>
          </a:xfrm>
          <a:prstGeom prst="rect">
            <a:avLst/>
          </a:prstGeom>
          <a:noFill/>
        </p:spPr>
        <p:txBody>
          <a:bodyPr wrap="square" rtlCol="0">
            <a:spAutoFit/>
          </a:bodyPr>
          <a:lstStyle/>
          <a:p>
            <a:r>
              <a:rPr lang="fr-FR" dirty="0" smtClean="0"/>
              <a:t>2. Les mécanismes de l’évolution </a:t>
            </a:r>
            <a:endParaRPr lang="fr-FR" dirty="0"/>
          </a:p>
        </p:txBody>
      </p:sp>
      <p:sp>
        <p:nvSpPr>
          <p:cNvPr id="5" name="ZoneTexte 4"/>
          <p:cNvSpPr txBox="1"/>
          <p:nvPr/>
        </p:nvSpPr>
        <p:spPr>
          <a:xfrm>
            <a:off x="452307" y="368253"/>
            <a:ext cx="3951472" cy="461665"/>
          </a:xfrm>
          <a:prstGeom prst="rect">
            <a:avLst/>
          </a:prstGeom>
          <a:noFill/>
        </p:spPr>
        <p:txBody>
          <a:bodyPr wrap="none" rtlCol="0">
            <a:spAutoFit/>
          </a:bodyPr>
          <a:lstStyle/>
          <a:p>
            <a:r>
              <a:rPr lang="fr-FR" sz="2400" b="1" dirty="0" smtClean="0">
                <a:solidFill>
                  <a:schemeClr val="accent3">
                    <a:lumMod val="50000"/>
                  </a:schemeClr>
                </a:solidFill>
              </a:rPr>
              <a:t>2.1. La sélection naturelle</a:t>
            </a:r>
            <a:endParaRPr lang="fr-FR" sz="2400" b="1" dirty="0">
              <a:solidFill>
                <a:schemeClr val="accent3">
                  <a:lumMod val="50000"/>
                </a:schemeClr>
              </a:solidFill>
            </a:endParaRPr>
          </a:p>
        </p:txBody>
      </p:sp>
      <p:pic>
        <p:nvPicPr>
          <p:cNvPr id="6" name="Image 5"/>
          <p:cNvPicPr/>
          <p:nvPr/>
        </p:nvPicPr>
        <p:blipFill rotWithShape="1">
          <a:blip r:embed="rId2">
            <a:extLst>
              <a:ext uri="{28A0092B-C50C-407E-A947-70E740481C1C}">
                <a14:useLocalDpi xmlns:a14="http://schemas.microsoft.com/office/drawing/2010/main" val="0"/>
              </a:ext>
            </a:extLst>
          </a:blip>
          <a:srcRect l="1606" r="1092" b="1383"/>
          <a:stretch/>
        </p:blipFill>
        <p:spPr bwMode="auto">
          <a:xfrm>
            <a:off x="1306288" y="2824482"/>
            <a:ext cx="6295574" cy="361623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73988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2307" y="1179289"/>
            <a:ext cx="8219979" cy="5805714"/>
          </a:xfrm>
        </p:spPr>
        <p:txBody>
          <a:bodyPr>
            <a:normAutofit/>
          </a:bodyPr>
          <a:lstStyle/>
          <a:p>
            <a:pPr marL="68580" indent="0" algn="just">
              <a:buNone/>
            </a:pPr>
            <a:r>
              <a:rPr lang="fr-FR" sz="2000" dirty="0"/>
              <a:t>Ce schéma explique bien le changement qui s’est opéré ; on voit en effet que les papillons sombres passent inaperçus sur une écorce sombre, alors que ceux de couleur claire se font manger par les prédateurs.  On voit aussi sur la partie droite du schéma le contexte ancien ou rural, où l’espèce claire est favorisée. </a:t>
            </a:r>
            <a:endParaRPr lang="fr-FR" sz="2000" dirty="0" smtClean="0"/>
          </a:p>
          <a:p>
            <a:pPr algn="just"/>
            <a:endParaRPr lang="fr-FR" sz="2000" dirty="0"/>
          </a:p>
          <a:p>
            <a:pPr algn="just"/>
            <a:endParaRPr lang="fr-FR" sz="2000" dirty="0" smtClean="0"/>
          </a:p>
          <a:p>
            <a:pPr algn="just"/>
            <a:endParaRPr lang="fr-FR" sz="2000" dirty="0" smtClean="0"/>
          </a:p>
          <a:p>
            <a:pPr algn="just"/>
            <a:endParaRPr lang="fr-FR" sz="2000" dirty="0" smtClean="0"/>
          </a:p>
          <a:p>
            <a:pPr algn="just"/>
            <a:endParaRPr lang="fr-FR" sz="2000" dirty="0"/>
          </a:p>
          <a:p>
            <a:pPr algn="just"/>
            <a:endParaRPr lang="fr-FR" sz="2000" dirty="0"/>
          </a:p>
          <a:p>
            <a:pPr marL="68580" indent="0" algn="just">
              <a:buNone/>
            </a:pPr>
            <a:r>
              <a:rPr lang="fr-FR" sz="2000" dirty="0" smtClean="0"/>
              <a:t>On </a:t>
            </a:r>
            <a:r>
              <a:rPr lang="fr-FR" sz="2000" dirty="0"/>
              <a:t>peut donc conclure que la sélection naturelle est ici relative à des conditions d’environnements : Un allèle qui présente un avantage à un certain moment et dans milieu particulier peut se révéler désavantageux dans d’autres circonstances </a:t>
            </a:r>
          </a:p>
          <a:p>
            <a:pPr algn="just"/>
            <a:endParaRPr lang="fr-FR" sz="2000" dirty="0"/>
          </a:p>
          <a:p>
            <a:pPr algn="just"/>
            <a:endParaRPr lang="fr-FR" sz="2000" dirty="0"/>
          </a:p>
        </p:txBody>
      </p:sp>
      <p:sp>
        <p:nvSpPr>
          <p:cNvPr id="4" name="ZoneTexte 3"/>
          <p:cNvSpPr txBox="1"/>
          <p:nvPr/>
        </p:nvSpPr>
        <p:spPr>
          <a:xfrm>
            <a:off x="4626430" y="-36288"/>
            <a:ext cx="3592284" cy="646331"/>
          </a:xfrm>
          <a:prstGeom prst="rect">
            <a:avLst/>
          </a:prstGeom>
          <a:noFill/>
        </p:spPr>
        <p:txBody>
          <a:bodyPr wrap="square" rtlCol="0">
            <a:spAutoFit/>
          </a:bodyPr>
          <a:lstStyle/>
          <a:p>
            <a:r>
              <a:rPr lang="fr-FR" dirty="0" smtClean="0"/>
              <a:t>2. Les mécanismes de l’évolution </a:t>
            </a:r>
            <a:endParaRPr lang="fr-FR" dirty="0"/>
          </a:p>
        </p:txBody>
      </p:sp>
      <p:sp>
        <p:nvSpPr>
          <p:cNvPr id="5" name="ZoneTexte 4"/>
          <p:cNvSpPr txBox="1"/>
          <p:nvPr/>
        </p:nvSpPr>
        <p:spPr>
          <a:xfrm>
            <a:off x="452307" y="368253"/>
            <a:ext cx="3951472" cy="461665"/>
          </a:xfrm>
          <a:prstGeom prst="rect">
            <a:avLst/>
          </a:prstGeom>
          <a:noFill/>
        </p:spPr>
        <p:txBody>
          <a:bodyPr wrap="none" rtlCol="0">
            <a:spAutoFit/>
          </a:bodyPr>
          <a:lstStyle/>
          <a:p>
            <a:r>
              <a:rPr lang="fr-FR" sz="2400" b="1" dirty="0" smtClean="0">
                <a:solidFill>
                  <a:schemeClr val="accent3">
                    <a:lumMod val="50000"/>
                  </a:schemeClr>
                </a:solidFill>
              </a:rPr>
              <a:t>2.1. La sélection naturelle</a:t>
            </a:r>
            <a:endParaRPr lang="fr-FR" sz="2400" b="1" dirty="0">
              <a:solidFill>
                <a:schemeClr val="accent3">
                  <a:lumMod val="50000"/>
                </a:schemeClr>
              </a:solidFill>
            </a:endParaRPr>
          </a:p>
        </p:txBody>
      </p:sp>
      <p:pic>
        <p:nvPicPr>
          <p:cNvPr id="7" name="Image 6"/>
          <p:cNvPicPr/>
          <p:nvPr/>
        </p:nvPicPr>
        <p:blipFill rotWithShape="1">
          <a:blip r:embed="rId2">
            <a:extLst>
              <a:ext uri="{28A0092B-C50C-407E-A947-70E740481C1C}">
                <a14:useLocalDpi xmlns:a14="http://schemas.microsoft.com/office/drawing/2010/main" val="0"/>
              </a:ext>
            </a:extLst>
          </a:blip>
          <a:srcRect r="2387"/>
          <a:stretch/>
        </p:blipFill>
        <p:spPr bwMode="auto">
          <a:xfrm>
            <a:off x="2666999" y="2769042"/>
            <a:ext cx="2628900" cy="2112010"/>
          </a:xfrm>
          <a:prstGeom prst="rect">
            <a:avLst/>
          </a:prstGeom>
          <a:noFill/>
          <a:ln>
            <a:noFill/>
          </a:ln>
          <a:extLst>
            <a:ext uri="{53640926-AAD7-44d8-BBD7-CCE9431645EC}">
              <a14:shadowObscured xmlns:a14="http://schemas.microsoft.com/office/drawing/2010/main"/>
            </a:ext>
            <a:ext uri="{FAA26D3D-D897-4be2-8F04-BA451C77F1D7}">
              <ma14:placeholderFlag xmlns:ma14="http://schemas.microsoft.com/office/mac/drawingml/2011/main"/>
            </a:ext>
          </a:extLst>
        </p:spPr>
      </p:pic>
    </p:spTree>
    <p:extLst>
      <p:ext uri="{BB962C8B-B14F-4D97-AF65-F5344CB8AC3E}">
        <p14:creationId xmlns:p14="http://schemas.microsoft.com/office/powerpoint/2010/main" val="2873988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6143" y="1016002"/>
            <a:ext cx="8146143" cy="5805714"/>
          </a:xfrm>
        </p:spPr>
        <p:txBody>
          <a:bodyPr>
            <a:normAutofit/>
          </a:bodyPr>
          <a:lstStyle/>
          <a:p>
            <a:pPr marL="68580" indent="0" algn="just">
              <a:buNone/>
            </a:pPr>
            <a:r>
              <a:rPr lang="fr-FR" sz="2000" dirty="0" smtClean="0"/>
              <a:t>DEF:  </a:t>
            </a:r>
            <a:r>
              <a:rPr lang="fr-FR" sz="2000" dirty="0"/>
              <a:t>modifications qui ont touché une population </a:t>
            </a:r>
            <a:r>
              <a:rPr lang="fr-FR" sz="2000" dirty="0" smtClean="0"/>
              <a:t>particulière; au </a:t>
            </a:r>
            <a:r>
              <a:rPr lang="fr-FR" sz="2000" dirty="0"/>
              <a:t>sein d’une population apparaissent des petites modifications qui sont maintenues ou éliminées suivant leur intérêt pour l’adaptation au milieu. </a:t>
            </a:r>
            <a:endParaRPr lang="fr-FR" sz="2000" dirty="0" smtClean="0"/>
          </a:p>
          <a:p>
            <a:pPr marL="68580" indent="0" algn="just">
              <a:buNone/>
            </a:pPr>
            <a:endParaRPr lang="fr-FR" sz="2000" dirty="0"/>
          </a:p>
          <a:p>
            <a:pPr marL="68580" indent="0" algn="just">
              <a:buNone/>
            </a:pPr>
            <a:endParaRPr lang="fr-FR" sz="2000" dirty="0" smtClean="0"/>
          </a:p>
          <a:p>
            <a:pPr marL="68580" indent="0" algn="just">
              <a:buNone/>
            </a:pPr>
            <a:r>
              <a:rPr lang="fr-FR" sz="2000" dirty="0" smtClean="0"/>
              <a:t>La </a:t>
            </a:r>
            <a:r>
              <a:rPr lang="fr-FR" sz="2000" dirty="0"/>
              <a:t>microévolution provoque donc des changements au niveau du pool génétique d’une population donnée.  Elle est le résultat de petites mutations génétiques faisant apparaître de nouvelles formes alléliques</a:t>
            </a:r>
            <a:r>
              <a:rPr lang="fr-FR" sz="2000" dirty="0" smtClean="0"/>
              <a:t>.</a:t>
            </a:r>
          </a:p>
          <a:p>
            <a:pPr marL="68580" indent="0" algn="just">
              <a:buNone/>
            </a:pPr>
            <a:endParaRPr lang="fr-FR" sz="2000" dirty="0" smtClean="0"/>
          </a:p>
          <a:p>
            <a:pPr marL="68580" indent="0" algn="just">
              <a:buNone/>
            </a:pPr>
            <a:endParaRPr lang="fr-FR" sz="2000" dirty="0"/>
          </a:p>
          <a:p>
            <a:pPr marL="68580" indent="0" algn="just">
              <a:buNone/>
            </a:pPr>
            <a:r>
              <a:rPr lang="fr-FR" sz="2000" dirty="0"/>
              <a:t>Pour que ces mutations se transmettent d’une génération à l’autre, il faut qu’elles se trouvent inscrites dans les cellules reproductrices (germinales), les mutations d’ordre somatique ne seront pas transmises aux générations suivantes.</a:t>
            </a:r>
          </a:p>
          <a:p>
            <a:pPr marL="68580" indent="0" algn="just">
              <a:buNone/>
            </a:pPr>
            <a:endParaRPr lang="fr-FR" sz="2000" dirty="0"/>
          </a:p>
        </p:txBody>
      </p:sp>
      <p:sp>
        <p:nvSpPr>
          <p:cNvPr id="4" name="ZoneTexte 3"/>
          <p:cNvSpPr txBox="1"/>
          <p:nvPr/>
        </p:nvSpPr>
        <p:spPr>
          <a:xfrm>
            <a:off x="4626430" y="-36288"/>
            <a:ext cx="3592284" cy="646331"/>
          </a:xfrm>
          <a:prstGeom prst="rect">
            <a:avLst/>
          </a:prstGeom>
          <a:noFill/>
        </p:spPr>
        <p:txBody>
          <a:bodyPr wrap="square" rtlCol="0">
            <a:spAutoFit/>
          </a:bodyPr>
          <a:lstStyle/>
          <a:p>
            <a:r>
              <a:rPr lang="fr-FR" dirty="0" smtClean="0"/>
              <a:t>2. Les mécanismes de l’évolution </a:t>
            </a:r>
            <a:endParaRPr lang="fr-FR" dirty="0"/>
          </a:p>
        </p:txBody>
      </p:sp>
      <p:sp>
        <p:nvSpPr>
          <p:cNvPr id="5" name="ZoneTexte 4"/>
          <p:cNvSpPr txBox="1"/>
          <p:nvPr/>
        </p:nvSpPr>
        <p:spPr>
          <a:xfrm>
            <a:off x="452307" y="368253"/>
            <a:ext cx="3440666" cy="461665"/>
          </a:xfrm>
          <a:prstGeom prst="rect">
            <a:avLst/>
          </a:prstGeom>
          <a:noFill/>
        </p:spPr>
        <p:txBody>
          <a:bodyPr wrap="none" rtlCol="0">
            <a:spAutoFit/>
          </a:bodyPr>
          <a:lstStyle/>
          <a:p>
            <a:r>
              <a:rPr lang="fr-FR" sz="2400" b="1" dirty="0" smtClean="0">
                <a:solidFill>
                  <a:schemeClr val="accent3">
                    <a:lumMod val="50000"/>
                  </a:schemeClr>
                </a:solidFill>
              </a:rPr>
              <a:t>2.2. La microévolution</a:t>
            </a:r>
            <a:endParaRPr lang="fr-FR" sz="2400" b="1" dirty="0">
              <a:solidFill>
                <a:schemeClr val="accent3">
                  <a:lumMod val="50000"/>
                </a:schemeClr>
              </a:solidFill>
            </a:endParaRPr>
          </a:p>
        </p:txBody>
      </p:sp>
    </p:spTree>
    <p:extLst>
      <p:ext uri="{BB962C8B-B14F-4D97-AF65-F5344CB8AC3E}">
        <p14:creationId xmlns:p14="http://schemas.microsoft.com/office/powerpoint/2010/main" val="7995187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6143" y="979716"/>
            <a:ext cx="8146143" cy="5805714"/>
          </a:xfrm>
        </p:spPr>
        <p:txBody>
          <a:bodyPr>
            <a:normAutofit/>
          </a:bodyPr>
          <a:lstStyle/>
          <a:p>
            <a:pPr marL="68580" indent="0" algn="just">
              <a:buNone/>
            </a:pPr>
            <a:r>
              <a:rPr lang="fr-FR" dirty="0" smtClean="0"/>
              <a:t>Un </a:t>
            </a:r>
            <a:r>
              <a:rPr lang="fr-FR" dirty="0"/>
              <a:t>exemple de microévolutions successives serait l’apparition du cheval.  </a:t>
            </a:r>
            <a:endParaRPr lang="fr-FR" dirty="0" smtClean="0"/>
          </a:p>
          <a:p>
            <a:pPr marL="68580" indent="0" algn="just">
              <a:buNone/>
            </a:pPr>
            <a:endParaRPr lang="fr-FR" dirty="0" smtClean="0"/>
          </a:p>
          <a:p>
            <a:pPr marL="68580" indent="0" algn="just">
              <a:buNone/>
            </a:pPr>
            <a:endParaRPr lang="fr-FR" dirty="0"/>
          </a:p>
          <a:p>
            <a:pPr marL="68580" indent="0" algn="just">
              <a:buNone/>
            </a:pPr>
            <a:endParaRPr lang="fr-FR" dirty="0" smtClean="0"/>
          </a:p>
          <a:p>
            <a:pPr marL="68580" indent="0" algn="just">
              <a:buNone/>
            </a:pPr>
            <a:endParaRPr lang="fr-FR" dirty="0"/>
          </a:p>
          <a:p>
            <a:pPr marL="68580" indent="0" algn="just">
              <a:buNone/>
            </a:pPr>
            <a:endParaRPr lang="fr-FR" dirty="0" smtClean="0"/>
          </a:p>
          <a:p>
            <a:pPr marL="68580" indent="0" algn="just">
              <a:buNone/>
            </a:pPr>
            <a:r>
              <a:rPr lang="fr-FR" dirty="0" smtClean="0"/>
              <a:t>À </a:t>
            </a:r>
            <a:r>
              <a:rPr lang="fr-FR" dirty="0"/>
              <a:t>partir de fossiles et de formes intermédiaires, des paléontologues ont déterminé une évolution concevable du cheval dans le temps.  On passe de l'</a:t>
            </a:r>
            <a:r>
              <a:rPr lang="fr-FR" dirty="0" err="1"/>
              <a:t>Eohippus</a:t>
            </a:r>
            <a:r>
              <a:rPr lang="fr-FR" dirty="0"/>
              <a:t> jusqu'au cheval moderne, en précisant les changements dans la structure des membres et du crâne</a:t>
            </a:r>
            <a:r>
              <a:rPr lang="fr-FR" dirty="0" smtClean="0"/>
              <a:t>.</a:t>
            </a:r>
            <a:endParaRPr lang="fr-FR" dirty="0"/>
          </a:p>
        </p:txBody>
      </p:sp>
      <p:sp>
        <p:nvSpPr>
          <p:cNvPr id="4" name="ZoneTexte 3"/>
          <p:cNvSpPr txBox="1"/>
          <p:nvPr/>
        </p:nvSpPr>
        <p:spPr>
          <a:xfrm>
            <a:off x="4626430" y="-36288"/>
            <a:ext cx="3592284" cy="646331"/>
          </a:xfrm>
          <a:prstGeom prst="rect">
            <a:avLst/>
          </a:prstGeom>
          <a:noFill/>
        </p:spPr>
        <p:txBody>
          <a:bodyPr wrap="square" rtlCol="0">
            <a:spAutoFit/>
          </a:bodyPr>
          <a:lstStyle/>
          <a:p>
            <a:r>
              <a:rPr lang="fr-FR" dirty="0" smtClean="0"/>
              <a:t>2. Les mécanismes de l’évolution </a:t>
            </a:r>
            <a:endParaRPr lang="fr-FR" dirty="0"/>
          </a:p>
        </p:txBody>
      </p:sp>
      <p:sp>
        <p:nvSpPr>
          <p:cNvPr id="5" name="ZoneTexte 4"/>
          <p:cNvSpPr txBox="1"/>
          <p:nvPr/>
        </p:nvSpPr>
        <p:spPr>
          <a:xfrm>
            <a:off x="452307" y="368253"/>
            <a:ext cx="3440666" cy="461665"/>
          </a:xfrm>
          <a:prstGeom prst="rect">
            <a:avLst/>
          </a:prstGeom>
          <a:noFill/>
        </p:spPr>
        <p:txBody>
          <a:bodyPr wrap="none" rtlCol="0">
            <a:spAutoFit/>
          </a:bodyPr>
          <a:lstStyle/>
          <a:p>
            <a:r>
              <a:rPr lang="fr-FR" sz="2400" b="1" dirty="0" smtClean="0">
                <a:solidFill>
                  <a:schemeClr val="accent3">
                    <a:lumMod val="50000"/>
                  </a:schemeClr>
                </a:solidFill>
              </a:rPr>
              <a:t>2.2. La microévolution</a:t>
            </a:r>
            <a:endParaRPr lang="fr-FR" sz="2400" b="1" dirty="0">
              <a:solidFill>
                <a:schemeClr val="accent3">
                  <a:lumMod val="50000"/>
                </a:schemeClr>
              </a:solidFill>
            </a:endParaRPr>
          </a:p>
        </p:txBody>
      </p:sp>
      <p:pic>
        <p:nvPicPr>
          <p:cNvPr id="7" name="Image 6"/>
          <p:cNvPicPr/>
          <p:nvPr/>
        </p:nvPicPr>
        <p:blipFill>
          <a:blip r:embed="rId2">
            <a:extLst>
              <a:ext uri="{28A0092B-C50C-407E-A947-70E740481C1C}">
                <a14:useLocalDpi xmlns:a14="http://schemas.microsoft.com/office/drawing/2010/main" val="0"/>
              </a:ext>
            </a:extLst>
          </a:blip>
          <a:srcRect/>
          <a:stretch>
            <a:fillRect/>
          </a:stretch>
        </p:blipFill>
        <p:spPr bwMode="auto">
          <a:xfrm>
            <a:off x="841468" y="1830208"/>
            <a:ext cx="7558676" cy="1997936"/>
          </a:xfrm>
          <a:prstGeom prst="rect">
            <a:avLst/>
          </a:prstGeom>
          <a:noFill/>
          <a:ln>
            <a:noFill/>
          </a:ln>
        </p:spPr>
      </p:pic>
    </p:spTree>
    <p:extLst>
      <p:ext uri="{BB962C8B-B14F-4D97-AF65-F5344CB8AC3E}">
        <p14:creationId xmlns:p14="http://schemas.microsoft.com/office/powerpoint/2010/main" val="2873988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6143" y="1016002"/>
            <a:ext cx="8146143" cy="5805714"/>
          </a:xfrm>
        </p:spPr>
        <p:txBody>
          <a:bodyPr>
            <a:normAutofit/>
          </a:bodyPr>
          <a:lstStyle/>
          <a:p>
            <a:pPr marL="68580" indent="0" algn="just">
              <a:buNone/>
            </a:pPr>
            <a:r>
              <a:rPr lang="fr-FR" sz="2000" dirty="0"/>
              <a:t>Les innovations génétiques </a:t>
            </a:r>
            <a:r>
              <a:rPr lang="fr-FR" sz="2000" dirty="0" smtClean="0"/>
              <a:t>touchent </a:t>
            </a:r>
            <a:r>
              <a:rPr lang="fr-FR" sz="2000" dirty="0"/>
              <a:t>les gènes des </a:t>
            </a:r>
            <a:r>
              <a:rPr lang="fr-FR" sz="2000" dirty="0" smtClean="0"/>
              <a:t>individus</a:t>
            </a:r>
            <a:r>
              <a:rPr lang="fr-FR" sz="2000" dirty="0"/>
              <a:t>.</a:t>
            </a:r>
            <a:endParaRPr lang="fr-FR" sz="2000" dirty="0" smtClean="0"/>
          </a:p>
          <a:p>
            <a:pPr marL="68580" indent="0" algn="just">
              <a:buNone/>
            </a:pPr>
            <a:endParaRPr lang="fr-FR" sz="2000" dirty="0"/>
          </a:p>
          <a:p>
            <a:pPr marL="68580" indent="0" algn="just">
              <a:buNone/>
            </a:pPr>
            <a:r>
              <a:rPr lang="fr-FR" sz="2000" dirty="0"/>
              <a:t>E</a:t>
            </a:r>
            <a:r>
              <a:rPr lang="fr-FR" sz="2000" dirty="0" smtClean="0"/>
              <a:t>lles </a:t>
            </a:r>
            <a:r>
              <a:rPr lang="fr-FR" sz="2000" dirty="0"/>
              <a:t>peuvent être dues à une succession de mutations ponctuelles </a:t>
            </a:r>
            <a:r>
              <a:rPr lang="fr-FR" sz="2000" dirty="0" smtClean="0"/>
              <a:t>mais </a:t>
            </a:r>
            <a:r>
              <a:rPr lang="fr-FR" sz="2000" dirty="0"/>
              <a:t>peuvent aussi toucher des </a:t>
            </a:r>
            <a:r>
              <a:rPr lang="fr-FR" sz="2000" dirty="0" smtClean="0"/>
              <a:t>zones </a:t>
            </a:r>
            <a:r>
              <a:rPr lang="fr-FR" sz="2000" dirty="0"/>
              <a:t>plus ou moins étendues sur des séquences plus longues d’ADN</a:t>
            </a:r>
            <a:r>
              <a:rPr lang="fr-FR" sz="2000" dirty="0" smtClean="0"/>
              <a:t>.</a:t>
            </a:r>
          </a:p>
          <a:p>
            <a:pPr marL="68580" indent="0" algn="just">
              <a:buNone/>
            </a:pPr>
            <a:endParaRPr lang="fr-FR" sz="2000" dirty="0"/>
          </a:p>
          <a:p>
            <a:pPr marL="68580" indent="0" algn="just">
              <a:buNone/>
            </a:pPr>
            <a:r>
              <a:rPr lang="fr-FR" sz="2000" dirty="0" smtClean="0"/>
              <a:t>On décrira dans la suite du cours les innovations génétiques </a:t>
            </a:r>
            <a:r>
              <a:rPr lang="fr-FR" sz="2000" dirty="0" smtClean="0"/>
              <a:t>suivantes</a:t>
            </a:r>
            <a:r>
              <a:rPr lang="fr-FR" sz="2000" dirty="0" smtClean="0"/>
              <a:t>:</a:t>
            </a:r>
          </a:p>
          <a:p>
            <a:pPr marL="68580" indent="0" algn="just">
              <a:buNone/>
            </a:pPr>
            <a:endParaRPr lang="fr-FR" sz="2000" dirty="0"/>
          </a:p>
          <a:p>
            <a:pPr algn="just">
              <a:buFontTx/>
              <a:buChar char="-"/>
            </a:pPr>
            <a:r>
              <a:rPr lang="fr-FR" sz="2000" dirty="0" smtClean="0"/>
              <a:t>Création de nouveaux gènes</a:t>
            </a:r>
          </a:p>
          <a:p>
            <a:pPr algn="just">
              <a:buFontTx/>
              <a:buChar char="-"/>
            </a:pPr>
            <a:r>
              <a:rPr lang="fr-FR" sz="2000" dirty="0" smtClean="0"/>
              <a:t>Évolution des génomes par réarrangements génétiques</a:t>
            </a:r>
          </a:p>
          <a:p>
            <a:pPr algn="just">
              <a:buFontTx/>
              <a:buChar char="-"/>
            </a:pPr>
            <a:r>
              <a:rPr lang="fr-FR" sz="2000" dirty="0" smtClean="0"/>
              <a:t>Mutations dans les gènes du développement</a:t>
            </a:r>
          </a:p>
          <a:p>
            <a:pPr algn="just">
              <a:buFontTx/>
              <a:buChar char="-"/>
            </a:pPr>
            <a:endParaRPr lang="fr-FR" sz="2000" dirty="0" smtClean="0"/>
          </a:p>
          <a:p>
            <a:pPr marL="68580" indent="0" algn="just">
              <a:buNone/>
            </a:pPr>
            <a:endParaRPr lang="fr-FR" sz="2000" dirty="0"/>
          </a:p>
          <a:p>
            <a:pPr marL="68580" indent="0" algn="just">
              <a:buNone/>
            </a:pPr>
            <a:endParaRPr lang="fr-FR" sz="2000" dirty="0"/>
          </a:p>
          <a:p>
            <a:pPr marL="68580" indent="0" algn="just">
              <a:buNone/>
            </a:pPr>
            <a:endParaRPr lang="fr-FR" sz="2000" dirty="0"/>
          </a:p>
        </p:txBody>
      </p:sp>
      <p:sp>
        <p:nvSpPr>
          <p:cNvPr id="4" name="ZoneTexte 3"/>
          <p:cNvSpPr txBox="1"/>
          <p:nvPr/>
        </p:nvSpPr>
        <p:spPr>
          <a:xfrm>
            <a:off x="4626430" y="-36288"/>
            <a:ext cx="3592284" cy="646331"/>
          </a:xfrm>
          <a:prstGeom prst="rect">
            <a:avLst/>
          </a:prstGeom>
          <a:noFill/>
        </p:spPr>
        <p:txBody>
          <a:bodyPr wrap="square" rtlCol="0">
            <a:spAutoFit/>
          </a:bodyPr>
          <a:lstStyle/>
          <a:p>
            <a:r>
              <a:rPr lang="fr-FR" dirty="0" smtClean="0"/>
              <a:t>2. Les mécanismes de l’évolution </a:t>
            </a:r>
            <a:endParaRPr lang="fr-FR" dirty="0"/>
          </a:p>
        </p:txBody>
      </p:sp>
      <p:sp>
        <p:nvSpPr>
          <p:cNvPr id="5" name="ZoneTexte 4"/>
          <p:cNvSpPr txBox="1"/>
          <p:nvPr/>
        </p:nvSpPr>
        <p:spPr>
          <a:xfrm>
            <a:off x="416021" y="368253"/>
            <a:ext cx="4253388" cy="461665"/>
          </a:xfrm>
          <a:prstGeom prst="rect">
            <a:avLst/>
          </a:prstGeom>
          <a:noFill/>
        </p:spPr>
        <p:txBody>
          <a:bodyPr wrap="none" rtlCol="0">
            <a:spAutoFit/>
          </a:bodyPr>
          <a:lstStyle/>
          <a:p>
            <a:r>
              <a:rPr lang="fr-FR" sz="2400" b="1" dirty="0" smtClean="0">
                <a:solidFill>
                  <a:schemeClr val="accent3">
                    <a:lumMod val="50000"/>
                  </a:schemeClr>
                </a:solidFill>
              </a:rPr>
              <a:t>2.3. Innovations génétiques</a:t>
            </a:r>
            <a:endParaRPr lang="fr-FR" sz="2400" b="1" dirty="0">
              <a:solidFill>
                <a:schemeClr val="accent3">
                  <a:lumMod val="50000"/>
                </a:schemeClr>
              </a:solidFill>
            </a:endParaRPr>
          </a:p>
        </p:txBody>
      </p:sp>
    </p:spTree>
    <p:extLst>
      <p:ext uri="{BB962C8B-B14F-4D97-AF65-F5344CB8AC3E}">
        <p14:creationId xmlns:p14="http://schemas.microsoft.com/office/powerpoint/2010/main" val="25409886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5323" y="1572644"/>
            <a:ext cx="3009585" cy="4619995"/>
          </a:xfrm>
        </p:spPr>
        <p:txBody>
          <a:bodyPr>
            <a:noAutofit/>
          </a:bodyPr>
          <a:lstStyle/>
          <a:p>
            <a:pPr marL="68580" indent="0" algn="just">
              <a:buNone/>
            </a:pPr>
            <a:r>
              <a:rPr lang="fr-FR" sz="2000" dirty="0" smtClean="0"/>
              <a:t>Proviennent toujours </a:t>
            </a:r>
            <a:r>
              <a:rPr lang="fr-FR" sz="2000" dirty="0"/>
              <a:t>de séquences préexistantes dans le génome.  </a:t>
            </a:r>
            <a:endParaRPr lang="fr-FR" sz="2000" dirty="0" smtClean="0"/>
          </a:p>
          <a:p>
            <a:pPr marL="68580" indent="0" algn="just">
              <a:buNone/>
            </a:pPr>
            <a:endParaRPr lang="fr-FR" sz="1000" dirty="0" smtClean="0"/>
          </a:p>
          <a:p>
            <a:pPr marL="68580" indent="0" algn="just">
              <a:buNone/>
            </a:pPr>
            <a:r>
              <a:rPr lang="fr-FR" sz="2000" dirty="0" smtClean="0"/>
              <a:t>La </a:t>
            </a:r>
            <a:r>
              <a:rPr lang="fr-FR" sz="2000" dirty="0"/>
              <a:t>plupart du temps, les nouveaux gènes sont issus de la </a:t>
            </a:r>
            <a:r>
              <a:rPr lang="fr-FR" sz="2000" dirty="0" smtClean="0"/>
              <a:t>duplication </a:t>
            </a:r>
            <a:r>
              <a:rPr lang="fr-FR" sz="2000" dirty="0"/>
              <a:t>d'un autre gène, les deux séquences pouvant par la suite dériver indépendamment l'une de l'autre.  </a:t>
            </a:r>
            <a:endParaRPr lang="fr-FR" sz="2000" dirty="0" smtClean="0"/>
          </a:p>
        </p:txBody>
      </p:sp>
      <p:sp>
        <p:nvSpPr>
          <p:cNvPr id="4" name="ZoneTexte 3"/>
          <p:cNvSpPr txBox="1"/>
          <p:nvPr/>
        </p:nvSpPr>
        <p:spPr>
          <a:xfrm>
            <a:off x="4626430" y="-36288"/>
            <a:ext cx="3592284" cy="646331"/>
          </a:xfrm>
          <a:prstGeom prst="rect">
            <a:avLst/>
          </a:prstGeom>
          <a:noFill/>
        </p:spPr>
        <p:txBody>
          <a:bodyPr wrap="square" rtlCol="0">
            <a:spAutoFit/>
          </a:bodyPr>
          <a:lstStyle/>
          <a:p>
            <a:r>
              <a:rPr lang="fr-FR" dirty="0" smtClean="0"/>
              <a:t>2. Les mécanismes de l’évolution </a:t>
            </a:r>
            <a:endParaRPr lang="fr-FR" dirty="0"/>
          </a:p>
        </p:txBody>
      </p:sp>
      <p:sp>
        <p:nvSpPr>
          <p:cNvPr id="5" name="ZoneTexte 4"/>
          <p:cNvSpPr txBox="1"/>
          <p:nvPr/>
        </p:nvSpPr>
        <p:spPr>
          <a:xfrm>
            <a:off x="416021" y="368253"/>
            <a:ext cx="4253388" cy="461665"/>
          </a:xfrm>
          <a:prstGeom prst="rect">
            <a:avLst/>
          </a:prstGeom>
          <a:noFill/>
        </p:spPr>
        <p:txBody>
          <a:bodyPr wrap="none" rtlCol="0">
            <a:spAutoFit/>
          </a:bodyPr>
          <a:lstStyle/>
          <a:p>
            <a:r>
              <a:rPr lang="fr-FR" sz="2400" b="1" dirty="0" smtClean="0">
                <a:solidFill>
                  <a:schemeClr val="accent3">
                    <a:lumMod val="50000"/>
                  </a:schemeClr>
                </a:solidFill>
              </a:rPr>
              <a:t>2.3. Innovations génétiques</a:t>
            </a:r>
            <a:endParaRPr lang="fr-FR" sz="2400" b="1" dirty="0">
              <a:solidFill>
                <a:schemeClr val="accent3">
                  <a:lumMod val="50000"/>
                </a:schemeClr>
              </a:solidFill>
            </a:endParaRPr>
          </a:p>
        </p:txBody>
      </p:sp>
      <p:pic>
        <p:nvPicPr>
          <p:cNvPr id="6" name="Image 5"/>
          <p:cNvPicPr/>
          <p:nvPr/>
        </p:nvPicPr>
        <p:blipFill>
          <a:blip r:embed="rId2">
            <a:extLst>
              <a:ext uri="{28A0092B-C50C-407E-A947-70E740481C1C}">
                <a14:useLocalDpi xmlns:a14="http://schemas.microsoft.com/office/drawing/2010/main" val="0"/>
              </a:ext>
            </a:extLst>
          </a:blip>
          <a:srcRect/>
          <a:stretch>
            <a:fillRect/>
          </a:stretch>
        </p:blipFill>
        <p:spPr bwMode="auto">
          <a:xfrm>
            <a:off x="3634832" y="1972731"/>
            <a:ext cx="4906817" cy="3245786"/>
          </a:xfrm>
          <a:prstGeom prst="rect">
            <a:avLst/>
          </a:prstGeom>
          <a:noFill/>
          <a:ln>
            <a:noFill/>
          </a:ln>
          <a:extLst>
            <a:ext uri="{FAA26D3D-D897-4be2-8F04-BA451C77F1D7}">
              <ma14:placeholderFlag xmlns:ma14="http://schemas.microsoft.com/office/mac/drawingml/2011/main"/>
            </a:ext>
          </a:extLst>
        </p:spPr>
      </p:pic>
      <p:sp>
        <p:nvSpPr>
          <p:cNvPr id="7" name="ZoneTexte 6"/>
          <p:cNvSpPr txBox="1"/>
          <p:nvPr/>
        </p:nvSpPr>
        <p:spPr>
          <a:xfrm>
            <a:off x="1043780" y="974123"/>
            <a:ext cx="5097155" cy="830997"/>
          </a:xfrm>
          <a:prstGeom prst="rect">
            <a:avLst/>
          </a:prstGeom>
          <a:noFill/>
        </p:spPr>
        <p:txBody>
          <a:bodyPr wrap="square" rtlCol="0">
            <a:spAutoFit/>
          </a:bodyPr>
          <a:lstStyle/>
          <a:p>
            <a:r>
              <a:rPr lang="fr-FR" sz="2400" b="1" dirty="0">
                <a:solidFill>
                  <a:schemeClr val="accent6">
                    <a:lumMod val="50000"/>
                  </a:schemeClr>
                </a:solidFill>
              </a:rPr>
              <a:t>Création de nouveaux gènes</a:t>
            </a:r>
            <a:endParaRPr lang="fr-FR" sz="2400" b="1" i="1" dirty="0">
              <a:solidFill>
                <a:schemeClr val="accent6">
                  <a:lumMod val="50000"/>
                </a:schemeClr>
              </a:solidFill>
            </a:endParaRPr>
          </a:p>
          <a:p>
            <a:r>
              <a:rPr lang="fr-FR" sz="2400" dirty="0" smtClean="0"/>
              <a:t>   </a:t>
            </a:r>
            <a:endParaRPr lang="fr-FR" sz="2400" dirty="0"/>
          </a:p>
        </p:txBody>
      </p:sp>
    </p:spTree>
    <p:extLst>
      <p:ext uri="{BB962C8B-B14F-4D97-AF65-F5344CB8AC3E}">
        <p14:creationId xmlns:p14="http://schemas.microsoft.com/office/powerpoint/2010/main" val="42236900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26430" y="-36288"/>
            <a:ext cx="3592284" cy="646331"/>
          </a:xfrm>
          <a:prstGeom prst="rect">
            <a:avLst/>
          </a:prstGeom>
          <a:noFill/>
        </p:spPr>
        <p:txBody>
          <a:bodyPr wrap="square" rtlCol="0">
            <a:spAutoFit/>
          </a:bodyPr>
          <a:lstStyle/>
          <a:p>
            <a:r>
              <a:rPr lang="fr-FR" dirty="0" smtClean="0"/>
              <a:t>2. Les mécanismes de l’évolution </a:t>
            </a:r>
            <a:endParaRPr lang="fr-FR" dirty="0"/>
          </a:p>
        </p:txBody>
      </p:sp>
      <p:sp>
        <p:nvSpPr>
          <p:cNvPr id="5" name="ZoneTexte 4"/>
          <p:cNvSpPr txBox="1"/>
          <p:nvPr/>
        </p:nvSpPr>
        <p:spPr>
          <a:xfrm>
            <a:off x="416021" y="368253"/>
            <a:ext cx="4253388" cy="461665"/>
          </a:xfrm>
          <a:prstGeom prst="rect">
            <a:avLst/>
          </a:prstGeom>
          <a:noFill/>
        </p:spPr>
        <p:txBody>
          <a:bodyPr wrap="none" rtlCol="0">
            <a:spAutoFit/>
          </a:bodyPr>
          <a:lstStyle/>
          <a:p>
            <a:r>
              <a:rPr lang="fr-FR" sz="2400" b="1" dirty="0" smtClean="0">
                <a:solidFill>
                  <a:schemeClr val="accent3">
                    <a:lumMod val="50000"/>
                  </a:schemeClr>
                </a:solidFill>
              </a:rPr>
              <a:t>2.3. Innovations génétiques</a:t>
            </a:r>
            <a:endParaRPr lang="fr-FR" sz="2400" b="1" dirty="0">
              <a:solidFill>
                <a:schemeClr val="accent3">
                  <a:lumMod val="50000"/>
                </a:schemeClr>
              </a:solidFill>
            </a:endParaRPr>
          </a:p>
        </p:txBody>
      </p:sp>
      <p:pic>
        <p:nvPicPr>
          <p:cNvPr id="6" name="Image 5"/>
          <p:cNvPicPr/>
          <p:nvPr/>
        </p:nvPicPr>
        <p:blipFill>
          <a:blip r:embed="rId2">
            <a:extLst>
              <a:ext uri="{28A0092B-C50C-407E-A947-70E740481C1C}">
                <a14:useLocalDpi xmlns:a14="http://schemas.microsoft.com/office/drawing/2010/main" val="0"/>
              </a:ext>
            </a:extLst>
          </a:blip>
          <a:srcRect/>
          <a:stretch>
            <a:fillRect/>
          </a:stretch>
        </p:blipFill>
        <p:spPr bwMode="auto">
          <a:xfrm>
            <a:off x="4262129" y="2181471"/>
            <a:ext cx="4413193" cy="3078923"/>
          </a:xfrm>
          <a:prstGeom prst="rect">
            <a:avLst/>
          </a:prstGeom>
          <a:noFill/>
          <a:ln>
            <a:noFill/>
          </a:ln>
          <a:extLst>
            <a:ext uri="{FAA26D3D-D897-4be2-8F04-BA451C77F1D7}">
              <ma14:placeholderFlag xmlns:ma14="http://schemas.microsoft.com/office/mac/drawingml/2011/main"/>
            </a:ext>
          </a:extLst>
        </p:spPr>
      </p:pic>
      <p:sp>
        <p:nvSpPr>
          <p:cNvPr id="2" name="ZoneTexte 1"/>
          <p:cNvSpPr txBox="1"/>
          <p:nvPr/>
        </p:nvSpPr>
        <p:spPr>
          <a:xfrm>
            <a:off x="416021" y="1562337"/>
            <a:ext cx="3776520" cy="4708981"/>
          </a:xfrm>
          <a:prstGeom prst="rect">
            <a:avLst/>
          </a:prstGeom>
          <a:noFill/>
        </p:spPr>
        <p:txBody>
          <a:bodyPr wrap="square" rtlCol="0">
            <a:spAutoFit/>
          </a:bodyPr>
          <a:lstStyle/>
          <a:p>
            <a:pPr marL="342900" indent="-342900" algn="just">
              <a:buFont typeface="Wingdings" charset="0"/>
              <a:buChar char="à"/>
            </a:pPr>
            <a:r>
              <a:rPr lang="fr-FR" sz="2000" dirty="0" smtClean="0"/>
              <a:t>phénomène </a:t>
            </a:r>
            <a:r>
              <a:rPr lang="fr-FR" sz="2000" dirty="0"/>
              <a:t>fréquent à l'échelle </a:t>
            </a:r>
            <a:r>
              <a:rPr lang="fr-FR" sz="2000" dirty="0" smtClean="0"/>
              <a:t>évolutive</a:t>
            </a:r>
          </a:p>
          <a:p>
            <a:pPr algn="just"/>
            <a:endParaRPr lang="fr-FR" sz="2000" dirty="0" smtClean="0"/>
          </a:p>
          <a:p>
            <a:pPr algn="just"/>
            <a:r>
              <a:rPr lang="fr-FR" sz="2000" dirty="0" smtClean="0"/>
              <a:t>La </a:t>
            </a:r>
            <a:r>
              <a:rPr lang="fr-FR" sz="2000" dirty="0"/>
              <a:t>plupart des gènes appartiennent à des familles </a:t>
            </a:r>
            <a:r>
              <a:rPr lang="fr-FR" sz="2000" dirty="0" smtClean="0"/>
              <a:t>multigéniques</a:t>
            </a:r>
            <a:r>
              <a:rPr lang="fr-FR" sz="2000" dirty="0"/>
              <a:t>, parfois constituées de plusieurs dizaines de </a:t>
            </a:r>
            <a:r>
              <a:rPr lang="fr-FR" sz="2000" dirty="0" smtClean="0"/>
              <a:t>	membres </a:t>
            </a:r>
            <a:r>
              <a:rPr lang="fr-FR" sz="2000" dirty="0"/>
              <a:t>qui dérivent tous les uns des autres.  </a:t>
            </a:r>
            <a:endParaRPr lang="fr-FR" sz="2000" dirty="0" smtClean="0"/>
          </a:p>
          <a:p>
            <a:pPr algn="just"/>
            <a:endParaRPr lang="fr-FR" sz="2000" dirty="0" smtClean="0"/>
          </a:p>
          <a:p>
            <a:pPr algn="just"/>
            <a:r>
              <a:rPr lang="fr-FR" sz="2000" dirty="0" smtClean="0"/>
              <a:t>Il </a:t>
            </a:r>
            <a:r>
              <a:rPr lang="fr-FR" sz="2000" dirty="0"/>
              <a:t>arrive cependant qu'un gène nouveau apparaisse par </a:t>
            </a:r>
            <a:r>
              <a:rPr lang="fr-FR" sz="2000" dirty="0" smtClean="0"/>
              <a:t>	recombinaison </a:t>
            </a:r>
            <a:r>
              <a:rPr lang="fr-FR" sz="2000" dirty="0"/>
              <a:t>entre séquences non-apparentées </a:t>
            </a:r>
          </a:p>
        </p:txBody>
      </p:sp>
      <p:sp>
        <p:nvSpPr>
          <p:cNvPr id="7" name="ZoneTexte 6"/>
          <p:cNvSpPr txBox="1"/>
          <p:nvPr/>
        </p:nvSpPr>
        <p:spPr>
          <a:xfrm>
            <a:off x="1043780" y="974123"/>
            <a:ext cx="5097155" cy="707886"/>
          </a:xfrm>
          <a:prstGeom prst="rect">
            <a:avLst/>
          </a:prstGeom>
          <a:noFill/>
        </p:spPr>
        <p:txBody>
          <a:bodyPr wrap="square" rtlCol="0">
            <a:spAutoFit/>
          </a:bodyPr>
          <a:lstStyle/>
          <a:p>
            <a:r>
              <a:rPr lang="fr-FR" sz="2000" b="1" dirty="0">
                <a:solidFill>
                  <a:srgbClr val="8F5201"/>
                </a:solidFill>
              </a:rPr>
              <a:t>Création de nouveaux gènes</a:t>
            </a:r>
            <a:endParaRPr lang="fr-FR" sz="2000" b="1" i="1" dirty="0">
              <a:solidFill>
                <a:srgbClr val="8F5201"/>
              </a:solidFill>
            </a:endParaRPr>
          </a:p>
          <a:p>
            <a:r>
              <a:rPr lang="fr-FR" sz="2000" b="1" dirty="0" smtClean="0">
                <a:solidFill>
                  <a:srgbClr val="8F5201"/>
                </a:solidFill>
              </a:rPr>
              <a:t>   </a:t>
            </a:r>
            <a:endParaRPr lang="fr-FR" sz="2000" b="1" dirty="0">
              <a:solidFill>
                <a:srgbClr val="8F5201"/>
              </a:solidFill>
            </a:endParaRPr>
          </a:p>
        </p:txBody>
      </p:sp>
    </p:spTree>
    <p:extLst>
      <p:ext uri="{BB962C8B-B14F-4D97-AF65-F5344CB8AC3E}">
        <p14:creationId xmlns:p14="http://schemas.microsoft.com/office/powerpoint/2010/main" val="3984198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6143" y="911632"/>
            <a:ext cx="8146143" cy="5805714"/>
          </a:xfrm>
        </p:spPr>
        <p:txBody>
          <a:bodyPr>
            <a:normAutofit/>
          </a:bodyPr>
          <a:lstStyle/>
          <a:p>
            <a:pPr marL="68580" indent="0" algn="just">
              <a:buNone/>
            </a:pPr>
            <a:r>
              <a:rPr lang="fr-FR" sz="2000" b="1" dirty="0" smtClean="0">
                <a:solidFill>
                  <a:srgbClr val="8F5201"/>
                </a:solidFill>
              </a:rPr>
              <a:t>Évolution des génomes par réarrangements génétiques</a:t>
            </a:r>
          </a:p>
          <a:p>
            <a:pPr marL="68580" indent="0" algn="just">
              <a:buNone/>
            </a:pPr>
            <a:endParaRPr lang="fr-FR" sz="2000" dirty="0" smtClean="0"/>
          </a:p>
          <a:p>
            <a:pPr marL="68580" indent="0" algn="just">
              <a:buNone/>
            </a:pPr>
            <a:r>
              <a:rPr lang="fr-FR" sz="2000" dirty="0" smtClean="0"/>
              <a:t>Analyse grâce aux caryotypes;</a:t>
            </a:r>
            <a:r>
              <a:rPr lang="fr-FR" sz="2000" dirty="0"/>
              <a:t> </a:t>
            </a:r>
            <a:r>
              <a:rPr lang="fr-FR" sz="2000" dirty="0" smtClean="0"/>
              <a:t>on </a:t>
            </a:r>
            <a:r>
              <a:rPr lang="fr-FR" sz="2000" dirty="0"/>
              <a:t>y remarque des différences qui peuvent s’interpréter par un nombre réduit </a:t>
            </a:r>
            <a:r>
              <a:rPr lang="fr-FR" sz="2000" dirty="0" smtClean="0"/>
              <a:t>d’évènements:</a:t>
            </a:r>
          </a:p>
          <a:p>
            <a:pPr marL="68580" indent="0" algn="just">
              <a:buNone/>
            </a:pPr>
            <a:endParaRPr lang="fr-FR" sz="2000" dirty="0"/>
          </a:p>
          <a:p>
            <a:pPr lvl="0" algn="just">
              <a:buFont typeface="Wingdings" charset="2"/>
              <a:buChar char="²"/>
            </a:pPr>
            <a:r>
              <a:rPr lang="fr-FR" sz="2000" dirty="0" smtClean="0"/>
              <a:t>fusion </a:t>
            </a:r>
            <a:r>
              <a:rPr lang="fr-FR" sz="2000" dirty="0"/>
              <a:t>de deux chromosomes différents </a:t>
            </a:r>
            <a:r>
              <a:rPr lang="fr-FR" sz="2000" dirty="0" smtClean="0"/>
              <a:t>;</a:t>
            </a:r>
          </a:p>
          <a:p>
            <a:pPr marL="68580" lvl="0" indent="0" algn="just">
              <a:buNone/>
            </a:pPr>
            <a:endParaRPr lang="fr-FR" sz="2000" dirty="0" smtClean="0"/>
          </a:p>
          <a:p>
            <a:pPr lvl="0" algn="just">
              <a:buFont typeface="Wingdings" charset="2"/>
              <a:buChar char="²"/>
            </a:pPr>
            <a:r>
              <a:rPr lang="fr-FR" sz="2000" dirty="0" smtClean="0"/>
              <a:t>suppression </a:t>
            </a:r>
            <a:r>
              <a:rPr lang="fr-FR" sz="2000" dirty="0"/>
              <a:t>(délétion) ou inversion d’un  fragment </a:t>
            </a:r>
            <a:r>
              <a:rPr lang="fr-FR" sz="2000" dirty="0" smtClean="0"/>
              <a:t>;</a:t>
            </a:r>
          </a:p>
          <a:p>
            <a:pPr marL="68580" lvl="0" indent="0" algn="just">
              <a:buNone/>
            </a:pPr>
            <a:endParaRPr lang="fr-FR" sz="2000" dirty="0"/>
          </a:p>
          <a:p>
            <a:pPr lvl="0" algn="just">
              <a:buFont typeface="Wingdings" charset="2"/>
              <a:buChar char="²"/>
            </a:pPr>
            <a:r>
              <a:rPr lang="fr-FR" sz="2000" dirty="0"/>
              <a:t>inversion d’un morceau de chromosome par cassure en deux points, retournement du fragment et soudure de cette nouvelle organisation </a:t>
            </a:r>
            <a:r>
              <a:rPr lang="fr-FR" sz="2000" dirty="0" smtClean="0"/>
              <a:t>;</a:t>
            </a:r>
          </a:p>
          <a:p>
            <a:pPr lvl="0" algn="just">
              <a:buFont typeface="Wingdings" charset="2"/>
              <a:buChar char="²"/>
            </a:pPr>
            <a:endParaRPr lang="fr-FR" sz="2000" dirty="0"/>
          </a:p>
          <a:p>
            <a:pPr lvl="0" algn="just">
              <a:buFont typeface="Wingdings" charset="2"/>
              <a:buChar char="²"/>
            </a:pPr>
            <a:r>
              <a:rPr lang="fr-FR" sz="2000" dirty="0"/>
              <a:t>translocation qui fait passer un fragment d’un chromosome à l’autre ou qui échange des fragments entre deux chromosomes.</a:t>
            </a:r>
          </a:p>
          <a:p>
            <a:pPr marL="68580" indent="0" algn="just">
              <a:buNone/>
            </a:pPr>
            <a:endParaRPr lang="fr-FR" sz="2000" dirty="0" smtClean="0"/>
          </a:p>
          <a:p>
            <a:pPr marL="68580" indent="0" algn="just">
              <a:buNone/>
            </a:pPr>
            <a:endParaRPr lang="fr-FR" sz="2000" dirty="0"/>
          </a:p>
          <a:p>
            <a:pPr marL="68580" indent="0" algn="just">
              <a:buNone/>
            </a:pPr>
            <a:endParaRPr lang="fr-FR" sz="2000" dirty="0"/>
          </a:p>
          <a:p>
            <a:pPr marL="68580" indent="0" algn="just">
              <a:buNone/>
            </a:pPr>
            <a:endParaRPr lang="fr-FR" sz="2000" dirty="0"/>
          </a:p>
        </p:txBody>
      </p:sp>
      <p:sp>
        <p:nvSpPr>
          <p:cNvPr id="4" name="ZoneTexte 3"/>
          <p:cNvSpPr txBox="1"/>
          <p:nvPr/>
        </p:nvSpPr>
        <p:spPr>
          <a:xfrm>
            <a:off x="4626430" y="-36288"/>
            <a:ext cx="3592284" cy="646331"/>
          </a:xfrm>
          <a:prstGeom prst="rect">
            <a:avLst/>
          </a:prstGeom>
          <a:noFill/>
        </p:spPr>
        <p:txBody>
          <a:bodyPr wrap="square" rtlCol="0">
            <a:spAutoFit/>
          </a:bodyPr>
          <a:lstStyle/>
          <a:p>
            <a:r>
              <a:rPr lang="fr-FR" dirty="0" smtClean="0"/>
              <a:t>2. Les mécanismes de l’évolution </a:t>
            </a:r>
            <a:endParaRPr lang="fr-FR" dirty="0"/>
          </a:p>
        </p:txBody>
      </p:sp>
      <p:sp>
        <p:nvSpPr>
          <p:cNvPr id="5" name="ZoneTexte 4"/>
          <p:cNvSpPr txBox="1"/>
          <p:nvPr/>
        </p:nvSpPr>
        <p:spPr>
          <a:xfrm>
            <a:off x="416021" y="368253"/>
            <a:ext cx="4253388" cy="461665"/>
          </a:xfrm>
          <a:prstGeom prst="rect">
            <a:avLst/>
          </a:prstGeom>
          <a:noFill/>
        </p:spPr>
        <p:txBody>
          <a:bodyPr wrap="none" rtlCol="0">
            <a:spAutoFit/>
          </a:bodyPr>
          <a:lstStyle/>
          <a:p>
            <a:r>
              <a:rPr lang="fr-FR" sz="2400" b="1" dirty="0" smtClean="0">
                <a:solidFill>
                  <a:schemeClr val="accent3">
                    <a:lumMod val="50000"/>
                  </a:schemeClr>
                </a:solidFill>
              </a:rPr>
              <a:t>2.3. Innovations génétiques</a:t>
            </a:r>
            <a:endParaRPr lang="fr-FR" sz="2400" b="1" dirty="0">
              <a:solidFill>
                <a:schemeClr val="accent3">
                  <a:lumMod val="50000"/>
                </a:schemeClr>
              </a:solidFill>
            </a:endParaRPr>
          </a:p>
        </p:txBody>
      </p:sp>
    </p:spTree>
    <p:extLst>
      <p:ext uri="{BB962C8B-B14F-4D97-AF65-F5344CB8AC3E}">
        <p14:creationId xmlns:p14="http://schemas.microsoft.com/office/powerpoint/2010/main" val="4223690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rotWithShape="1">
          <a:blip r:embed="rId2" cstate="email">
            <a:extLst>
              <a:ext uri="{28A0092B-C50C-407E-A947-70E740481C1C}">
                <a14:useLocalDpi xmlns:a14="http://schemas.microsoft.com/office/drawing/2010/main" val="0"/>
              </a:ext>
            </a:extLst>
          </a:blip>
          <a:srcRect l="7187" t="3252" b="2752"/>
          <a:stretch/>
        </p:blipFill>
        <p:spPr bwMode="auto">
          <a:xfrm>
            <a:off x="5601368" y="2994528"/>
            <a:ext cx="3034632" cy="3419970"/>
          </a:xfrm>
          <a:prstGeom prst="rect">
            <a:avLst/>
          </a:prstGeom>
          <a:noFill/>
          <a:ln>
            <a:noFill/>
          </a:ln>
          <a:extLst>
            <a:ext uri="{53640926-AAD7-44d8-BBD7-CCE9431645EC}">
              <a14:shadowObscured xmlns:a14="http://schemas.microsoft.com/office/drawing/2010/main"/>
            </a:ext>
            <a:ext uri="{FAA26D3D-D897-4be2-8F04-BA451C77F1D7}">
              <ma14:placeholderFlag xmlns:ma14="http://schemas.microsoft.com/office/mac/drawingml/2011/main"/>
            </a:ext>
          </a:extLst>
        </p:spPr>
      </p:pic>
      <p:sp>
        <p:nvSpPr>
          <p:cNvPr id="3" name="Espace réservé du contenu 2"/>
          <p:cNvSpPr>
            <a:spLocks noGrp="1"/>
          </p:cNvSpPr>
          <p:nvPr>
            <p:ph idx="1"/>
          </p:nvPr>
        </p:nvSpPr>
        <p:spPr>
          <a:xfrm>
            <a:off x="481264" y="622563"/>
            <a:ext cx="8154736" cy="5901226"/>
          </a:xfrm>
        </p:spPr>
        <p:txBody>
          <a:bodyPr>
            <a:normAutofit lnSpcReduction="10000"/>
          </a:bodyPr>
          <a:lstStyle/>
          <a:p>
            <a:pPr marL="68580" indent="0" algn="just">
              <a:buNone/>
            </a:pPr>
            <a:r>
              <a:rPr lang="fr-FR" dirty="0" smtClean="0"/>
              <a:t>Voici comment les premières molécules organiques se sont </a:t>
            </a:r>
            <a:r>
              <a:rPr lang="fr-FR" dirty="0" smtClean="0"/>
              <a:t>formées </a:t>
            </a:r>
            <a:r>
              <a:rPr lang="fr-FR" dirty="0" smtClean="0"/>
              <a:t>dans la soupe primitive.</a:t>
            </a:r>
          </a:p>
          <a:p>
            <a:pPr marL="68580" indent="0" algn="just">
              <a:buNone/>
            </a:pPr>
            <a:endParaRPr lang="fr-FR" sz="1400" dirty="0" smtClean="0"/>
          </a:p>
          <a:p>
            <a:pPr marL="68580" indent="0" algn="just">
              <a:buNone/>
            </a:pPr>
            <a:r>
              <a:rPr lang="fr-FR" dirty="0" smtClean="0"/>
              <a:t>H</a:t>
            </a:r>
            <a:r>
              <a:rPr lang="fr-FR" baseline="-25000" dirty="0" smtClean="0"/>
              <a:t>2</a:t>
            </a:r>
            <a:r>
              <a:rPr lang="fr-FR" dirty="0" smtClean="0"/>
              <a:t>O / CH</a:t>
            </a:r>
            <a:r>
              <a:rPr lang="fr-FR" baseline="-25000" dirty="0" smtClean="0"/>
              <a:t>4</a:t>
            </a:r>
            <a:r>
              <a:rPr lang="fr-FR" dirty="0" smtClean="0"/>
              <a:t> / NH</a:t>
            </a:r>
            <a:r>
              <a:rPr lang="fr-FR" baseline="-25000" dirty="0" smtClean="0"/>
              <a:t>3</a:t>
            </a:r>
            <a:r>
              <a:rPr lang="fr-FR" dirty="0" smtClean="0"/>
              <a:t> se combinent et </a:t>
            </a:r>
            <a:r>
              <a:rPr lang="fr-FR" dirty="0" smtClean="0"/>
              <a:t>donnent </a:t>
            </a:r>
            <a:r>
              <a:rPr lang="fr-FR" dirty="0" smtClean="0"/>
              <a:t>naissance à des molécules simples, celles-ci vont se regrouper pour former : des riboses, de la glycine (</a:t>
            </a:r>
            <a:r>
              <a:rPr lang="fr-FR" dirty="0" err="1" smtClean="0"/>
              <a:t>aa</a:t>
            </a:r>
            <a:r>
              <a:rPr lang="fr-FR" dirty="0" smtClean="0"/>
              <a:t>), de l’adénine.</a:t>
            </a:r>
          </a:p>
          <a:p>
            <a:pPr marL="68580" indent="0" algn="just">
              <a:buNone/>
            </a:pPr>
            <a:endParaRPr lang="fr-FR" sz="1400" dirty="0"/>
          </a:p>
          <a:p>
            <a:pPr marL="68580" indent="0" algn="just">
              <a:buNone/>
            </a:pPr>
            <a:r>
              <a:rPr lang="fr-FR" dirty="0" smtClean="0"/>
              <a:t>Les riboses et l’adénine sont à la </a:t>
            </a:r>
          </a:p>
          <a:p>
            <a:pPr marL="68580" indent="0" algn="just">
              <a:buNone/>
            </a:pPr>
            <a:r>
              <a:rPr lang="fr-FR" dirty="0" smtClean="0"/>
              <a:t>Base de l’ARN</a:t>
            </a:r>
          </a:p>
          <a:p>
            <a:pPr marL="68580" indent="0" algn="just">
              <a:buNone/>
            </a:pPr>
            <a:endParaRPr lang="fr-FR" sz="1800" dirty="0"/>
          </a:p>
          <a:p>
            <a:pPr marL="68580" indent="0" algn="just">
              <a:buNone/>
            </a:pPr>
            <a:r>
              <a:rPr lang="fr-FR" dirty="0" smtClean="0"/>
              <a:t>L’étape suivante de l’évolution est </a:t>
            </a:r>
          </a:p>
          <a:p>
            <a:pPr marL="68580" indent="0" algn="just">
              <a:buNone/>
            </a:pPr>
            <a:r>
              <a:rPr lang="fr-FR" dirty="0" smtClean="0"/>
              <a:t>le doublement du brin : c’est l’ADN</a:t>
            </a:r>
          </a:p>
          <a:p>
            <a:pPr marL="68580" indent="0" algn="just">
              <a:buNone/>
            </a:pPr>
            <a:endParaRPr lang="fr-FR" sz="1400" dirty="0" smtClean="0"/>
          </a:p>
          <a:p>
            <a:pPr marL="68580" indent="0" algn="just">
              <a:buNone/>
            </a:pPr>
            <a:endParaRPr lang="fr-FR" sz="1400" dirty="0" smtClean="0"/>
          </a:p>
          <a:p>
            <a:pPr algn="just">
              <a:buFont typeface="Wingdings" charset="0"/>
              <a:buChar char="è"/>
            </a:pPr>
            <a:r>
              <a:rPr lang="fr-FR" dirty="0" smtClean="0">
                <a:sym typeface="Wingdings"/>
              </a:rPr>
              <a:t>La base de la vie est donc là </a:t>
            </a:r>
          </a:p>
          <a:p>
            <a:pPr marL="68580" indent="0" algn="just">
              <a:buNone/>
            </a:pPr>
            <a:r>
              <a:rPr lang="fr-FR" dirty="0">
                <a:sym typeface="Wingdings"/>
              </a:rPr>
              <a:t> </a:t>
            </a:r>
            <a:r>
              <a:rPr lang="fr-FR" dirty="0" smtClean="0">
                <a:sym typeface="Wingdings"/>
              </a:rPr>
              <a:t>  mais toujours pas de cellule</a:t>
            </a:r>
            <a:endParaRPr lang="fr-FR" dirty="0" smtClean="0"/>
          </a:p>
          <a:p>
            <a:pPr marL="68580" indent="0" algn="just">
              <a:buNone/>
            </a:pPr>
            <a:endParaRPr lang="fr-FR" dirty="0" smtClean="0"/>
          </a:p>
          <a:p>
            <a:pPr marL="68580" indent="0" algn="just">
              <a:buNone/>
            </a:pPr>
            <a:endParaRPr lang="fr-FR" dirty="0"/>
          </a:p>
        </p:txBody>
      </p:sp>
      <p:sp>
        <p:nvSpPr>
          <p:cNvPr id="4" name="ZoneTexte 3"/>
          <p:cNvSpPr txBox="1"/>
          <p:nvPr/>
        </p:nvSpPr>
        <p:spPr>
          <a:xfrm>
            <a:off x="4834015" y="-13656"/>
            <a:ext cx="3165944" cy="369332"/>
          </a:xfrm>
          <a:prstGeom prst="rect">
            <a:avLst/>
          </a:prstGeom>
          <a:noFill/>
        </p:spPr>
        <p:txBody>
          <a:bodyPr wrap="square" rtlCol="0">
            <a:spAutoFit/>
          </a:bodyPr>
          <a:lstStyle/>
          <a:p>
            <a:r>
              <a:rPr lang="fr-FR" dirty="0" smtClean="0"/>
              <a:t>2. L’apparition de la vie</a:t>
            </a:r>
            <a:endParaRPr lang="fr-FR" dirty="0"/>
          </a:p>
        </p:txBody>
      </p:sp>
    </p:spTree>
    <p:extLst>
      <p:ext uri="{BB962C8B-B14F-4D97-AF65-F5344CB8AC3E}">
        <p14:creationId xmlns:p14="http://schemas.microsoft.com/office/powerpoint/2010/main" val="997588231"/>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6143" y="1016002"/>
            <a:ext cx="8146143" cy="5805714"/>
          </a:xfrm>
        </p:spPr>
        <p:txBody>
          <a:bodyPr>
            <a:normAutofit/>
          </a:bodyPr>
          <a:lstStyle/>
          <a:p>
            <a:pPr marL="68580" indent="0" algn="just">
              <a:buNone/>
            </a:pPr>
            <a:r>
              <a:rPr lang="fr-FR" sz="2000" b="1" dirty="0" smtClean="0">
                <a:solidFill>
                  <a:srgbClr val="8F5201"/>
                </a:solidFill>
              </a:rPr>
              <a:t>Évolution des génomes par réarrangements génétiques</a:t>
            </a:r>
          </a:p>
          <a:p>
            <a:pPr marL="68580" indent="0" algn="just">
              <a:buNone/>
            </a:pPr>
            <a:endParaRPr lang="fr-FR" sz="2000" dirty="0"/>
          </a:p>
          <a:p>
            <a:pPr algn="just">
              <a:buFont typeface="Wingdings" charset="2"/>
              <a:buChar char="²"/>
            </a:pPr>
            <a:r>
              <a:rPr lang="fr-FR" sz="2000" dirty="0"/>
              <a:t>Un chromosome entier peut se dupliquer.  </a:t>
            </a:r>
            <a:endParaRPr lang="fr-FR" sz="2000" dirty="0" smtClean="0"/>
          </a:p>
          <a:p>
            <a:pPr marL="68580" indent="0" algn="just">
              <a:buNone/>
            </a:pPr>
            <a:endParaRPr lang="fr-FR" sz="2000" dirty="0" smtClean="0"/>
          </a:p>
          <a:p>
            <a:pPr algn="just">
              <a:buFont typeface="Wingdings" charset="2"/>
              <a:buChar char="²"/>
            </a:pPr>
            <a:r>
              <a:rPr lang="fr-FR" sz="2000" dirty="0" smtClean="0"/>
              <a:t>Une duplication </a:t>
            </a:r>
            <a:r>
              <a:rPr lang="fr-FR" sz="2000" dirty="0"/>
              <a:t>complète de tous les gènes (génome) ou combinaison entre deux génomes d’espèces différentes.  Ces réarrangements plus conséquents donnent lieu à la polyploïdie vue au thème 1.  Ces derniers expliquent la moitié des plantes existantes sur Terre ainsi que dans une moindre mesure le monde animal, surtout pour certaines espèces d’insectes, de lézards et poissons</a:t>
            </a:r>
            <a:r>
              <a:rPr lang="fr-FR" sz="2000" dirty="0" smtClean="0"/>
              <a:t>.</a:t>
            </a:r>
          </a:p>
          <a:p>
            <a:pPr algn="just">
              <a:buFont typeface="Wingdings" charset="2"/>
              <a:buChar char="²"/>
            </a:pPr>
            <a:endParaRPr lang="fr-FR" sz="2000" dirty="0"/>
          </a:p>
          <a:p>
            <a:pPr marL="68580" indent="0" algn="just">
              <a:buNone/>
            </a:pPr>
            <a:endParaRPr lang="fr-FR" sz="2000" dirty="0"/>
          </a:p>
          <a:p>
            <a:pPr marL="68580" indent="0" algn="just">
              <a:buNone/>
            </a:pPr>
            <a:endParaRPr lang="fr-FR" sz="2000" dirty="0"/>
          </a:p>
          <a:p>
            <a:pPr marL="68580" indent="0" algn="just">
              <a:buNone/>
            </a:pPr>
            <a:endParaRPr lang="fr-FR" sz="2000" dirty="0"/>
          </a:p>
        </p:txBody>
      </p:sp>
      <p:sp>
        <p:nvSpPr>
          <p:cNvPr id="4" name="ZoneTexte 3"/>
          <p:cNvSpPr txBox="1"/>
          <p:nvPr/>
        </p:nvSpPr>
        <p:spPr>
          <a:xfrm>
            <a:off x="4626430" y="-36288"/>
            <a:ext cx="3592284" cy="646331"/>
          </a:xfrm>
          <a:prstGeom prst="rect">
            <a:avLst/>
          </a:prstGeom>
          <a:noFill/>
        </p:spPr>
        <p:txBody>
          <a:bodyPr wrap="square" rtlCol="0">
            <a:spAutoFit/>
          </a:bodyPr>
          <a:lstStyle/>
          <a:p>
            <a:r>
              <a:rPr lang="fr-FR" dirty="0" smtClean="0"/>
              <a:t>2. Les mécanismes de l’évolution </a:t>
            </a:r>
            <a:endParaRPr lang="fr-FR" dirty="0"/>
          </a:p>
        </p:txBody>
      </p:sp>
      <p:sp>
        <p:nvSpPr>
          <p:cNvPr id="5" name="ZoneTexte 4"/>
          <p:cNvSpPr txBox="1"/>
          <p:nvPr/>
        </p:nvSpPr>
        <p:spPr>
          <a:xfrm>
            <a:off x="416021" y="368253"/>
            <a:ext cx="4253388" cy="461665"/>
          </a:xfrm>
          <a:prstGeom prst="rect">
            <a:avLst/>
          </a:prstGeom>
          <a:noFill/>
        </p:spPr>
        <p:txBody>
          <a:bodyPr wrap="none" rtlCol="0">
            <a:spAutoFit/>
          </a:bodyPr>
          <a:lstStyle/>
          <a:p>
            <a:r>
              <a:rPr lang="fr-FR" sz="2400" b="1" dirty="0" smtClean="0">
                <a:solidFill>
                  <a:schemeClr val="accent3">
                    <a:lumMod val="50000"/>
                  </a:schemeClr>
                </a:solidFill>
              </a:rPr>
              <a:t>2.3. Innovations génétiques</a:t>
            </a:r>
            <a:endParaRPr lang="fr-FR" sz="2400" b="1" dirty="0">
              <a:solidFill>
                <a:schemeClr val="accent3">
                  <a:lumMod val="50000"/>
                </a:schemeClr>
              </a:solidFill>
            </a:endParaRPr>
          </a:p>
        </p:txBody>
      </p:sp>
    </p:spTree>
    <p:extLst>
      <p:ext uri="{BB962C8B-B14F-4D97-AF65-F5344CB8AC3E}">
        <p14:creationId xmlns:p14="http://schemas.microsoft.com/office/powerpoint/2010/main" val="9375803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6143" y="1016002"/>
            <a:ext cx="8146143" cy="5805714"/>
          </a:xfrm>
        </p:spPr>
        <p:txBody>
          <a:bodyPr>
            <a:normAutofit/>
          </a:bodyPr>
          <a:lstStyle/>
          <a:p>
            <a:pPr marL="68580" indent="0" algn="just">
              <a:buNone/>
            </a:pPr>
            <a:r>
              <a:rPr lang="fr-FR" sz="2000" b="1" dirty="0" smtClean="0">
                <a:solidFill>
                  <a:srgbClr val="8F5201"/>
                </a:solidFill>
              </a:rPr>
              <a:t>Évolution des génomes par réarrangements génétiques</a:t>
            </a:r>
          </a:p>
          <a:p>
            <a:pPr marL="68580" indent="0" algn="just">
              <a:buNone/>
            </a:pPr>
            <a:endParaRPr lang="fr-FR" sz="2000" dirty="0"/>
          </a:p>
          <a:p>
            <a:pPr marL="68580" indent="0" algn="just">
              <a:buNone/>
            </a:pPr>
            <a:r>
              <a:rPr lang="fr-FR" sz="2000" dirty="0"/>
              <a:t>Comparaison des génomes d’un chimpanzé (droite) et d’un humain (gauche).</a:t>
            </a:r>
          </a:p>
          <a:p>
            <a:pPr marL="68580" indent="0" algn="just">
              <a:buNone/>
            </a:pPr>
            <a:endParaRPr lang="fr-FR" sz="2000" dirty="0" smtClean="0"/>
          </a:p>
          <a:p>
            <a:pPr marL="68580" indent="0" algn="just">
              <a:buNone/>
            </a:pPr>
            <a:endParaRPr lang="fr-FR" sz="2000" dirty="0"/>
          </a:p>
          <a:p>
            <a:pPr marL="68580" indent="0" algn="just">
              <a:buNone/>
            </a:pPr>
            <a:endParaRPr lang="fr-FR" sz="2000" dirty="0"/>
          </a:p>
          <a:p>
            <a:pPr marL="68580" indent="0" algn="just">
              <a:buNone/>
            </a:pPr>
            <a:endParaRPr lang="fr-FR" sz="2000" dirty="0"/>
          </a:p>
        </p:txBody>
      </p:sp>
      <p:sp>
        <p:nvSpPr>
          <p:cNvPr id="4" name="ZoneTexte 3"/>
          <p:cNvSpPr txBox="1"/>
          <p:nvPr/>
        </p:nvSpPr>
        <p:spPr>
          <a:xfrm>
            <a:off x="4626430" y="-36288"/>
            <a:ext cx="3592284" cy="646331"/>
          </a:xfrm>
          <a:prstGeom prst="rect">
            <a:avLst/>
          </a:prstGeom>
          <a:noFill/>
        </p:spPr>
        <p:txBody>
          <a:bodyPr wrap="square" rtlCol="0">
            <a:spAutoFit/>
          </a:bodyPr>
          <a:lstStyle/>
          <a:p>
            <a:r>
              <a:rPr lang="fr-FR" dirty="0" smtClean="0"/>
              <a:t>2. Les mécanismes de l’évolution </a:t>
            </a:r>
            <a:endParaRPr lang="fr-FR" dirty="0"/>
          </a:p>
        </p:txBody>
      </p:sp>
      <p:sp>
        <p:nvSpPr>
          <p:cNvPr id="5" name="ZoneTexte 4"/>
          <p:cNvSpPr txBox="1"/>
          <p:nvPr/>
        </p:nvSpPr>
        <p:spPr>
          <a:xfrm>
            <a:off x="416021" y="368253"/>
            <a:ext cx="4253388" cy="461665"/>
          </a:xfrm>
          <a:prstGeom prst="rect">
            <a:avLst/>
          </a:prstGeom>
          <a:noFill/>
        </p:spPr>
        <p:txBody>
          <a:bodyPr wrap="none" rtlCol="0">
            <a:spAutoFit/>
          </a:bodyPr>
          <a:lstStyle/>
          <a:p>
            <a:r>
              <a:rPr lang="fr-FR" sz="2400" b="1" dirty="0" smtClean="0">
                <a:solidFill>
                  <a:schemeClr val="accent3">
                    <a:lumMod val="50000"/>
                  </a:schemeClr>
                </a:solidFill>
              </a:rPr>
              <a:t>2.3. Innovations génétiques</a:t>
            </a:r>
            <a:endParaRPr lang="fr-FR" sz="2400" b="1" dirty="0">
              <a:solidFill>
                <a:schemeClr val="accent3">
                  <a:lumMod val="50000"/>
                </a:schemeClr>
              </a:solidFill>
            </a:endParaRPr>
          </a:p>
        </p:txBody>
      </p:sp>
      <p:pic>
        <p:nvPicPr>
          <p:cNvPr id="6" name="Image 5"/>
          <p:cNvPicPr/>
          <p:nvPr/>
        </p:nvPicPr>
        <p:blipFill rotWithShape="1">
          <a:blip r:embed="rId2">
            <a:extLst>
              <a:ext uri="{28A0092B-C50C-407E-A947-70E740481C1C}">
                <a14:useLocalDpi xmlns:a14="http://schemas.microsoft.com/office/drawing/2010/main" val="0"/>
              </a:ext>
            </a:extLst>
          </a:blip>
          <a:srcRect l="1965" t="2417" r="1439" b="3346"/>
          <a:stretch/>
        </p:blipFill>
        <p:spPr bwMode="auto">
          <a:xfrm>
            <a:off x="1475232" y="2500357"/>
            <a:ext cx="6092196" cy="3987997"/>
          </a:xfrm>
          <a:prstGeom prst="rect">
            <a:avLst/>
          </a:prstGeom>
          <a:noFill/>
          <a:ln>
            <a:noFill/>
          </a:ln>
          <a:extLst>
            <a:ext uri="{53640926-AAD7-44d8-BBD7-CCE9431645EC}">
              <a14:shadowObscured xmlns:a14="http://schemas.microsoft.com/office/drawing/2010/main"/>
            </a:ext>
            <a:ext uri="{FAA26D3D-D897-4be2-8F04-BA451C77F1D7}">
              <ma14:placeholderFlag xmlns:ma14="http://schemas.microsoft.com/office/mac/drawingml/2011/main"/>
            </a:ext>
          </a:extLst>
        </p:spPr>
      </p:pic>
    </p:spTree>
    <p:extLst>
      <p:ext uri="{BB962C8B-B14F-4D97-AF65-F5344CB8AC3E}">
        <p14:creationId xmlns:p14="http://schemas.microsoft.com/office/powerpoint/2010/main" val="16909224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6143" y="1016002"/>
            <a:ext cx="8146143" cy="5805714"/>
          </a:xfrm>
        </p:spPr>
        <p:txBody>
          <a:bodyPr>
            <a:normAutofit fontScale="92500" lnSpcReduction="10000"/>
          </a:bodyPr>
          <a:lstStyle/>
          <a:p>
            <a:pPr marL="68580" indent="0" algn="just">
              <a:buNone/>
            </a:pPr>
            <a:r>
              <a:rPr lang="fr-FR" sz="2200" b="1" dirty="0" smtClean="0">
                <a:solidFill>
                  <a:srgbClr val="8F5201"/>
                </a:solidFill>
              </a:rPr>
              <a:t>Mutations dans les gènes du développement</a:t>
            </a:r>
          </a:p>
          <a:p>
            <a:pPr marL="68580" indent="0" algn="just">
              <a:buNone/>
            </a:pPr>
            <a:endParaRPr lang="fr-FR" sz="2000" dirty="0" smtClean="0"/>
          </a:p>
          <a:p>
            <a:pPr marL="68580" indent="0" algn="just">
              <a:buNone/>
            </a:pPr>
            <a:r>
              <a:rPr lang="fr-FR" sz="2000" dirty="0" smtClean="0"/>
              <a:t>Certains </a:t>
            </a:r>
            <a:r>
              <a:rPr lang="fr-FR" sz="2000" dirty="0"/>
              <a:t>gènes de notre corps contrôlent le développement d’organes particuliers, en effet un seul gène peut déterminer le devenir d’un territoire ou la mise ne place d’un organe entier.  </a:t>
            </a:r>
          </a:p>
          <a:p>
            <a:pPr algn="just">
              <a:buFont typeface="Wingdings" charset="0"/>
              <a:buChar char="è"/>
            </a:pPr>
            <a:r>
              <a:rPr lang="fr-FR" sz="2000" dirty="0" smtClean="0"/>
              <a:t>La </a:t>
            </a:r>
            <a:r>
              <a:rPr lang="fr-FR" sz="2000" dirty="0"/>
              <a:t>mutation ponctuelle de ce type de gène peut conduire à l’absence de l’organe contrôlé</a:t>
            </a:r>
            <a:r>
              <a:rPr lang="fr-FR" sz="2000" dirty="0" smtClean="0"/>
              <a:t>.</a:t>
            </a:r>
          </a:p>
          <a:p>
            <a:pPr marL="68580" indent="0" algn="just">
              <a:buNone/>
            </a:pPr>
            <a:endParaRPr lang="fr-FR" sz="2000" dirty="0"/>
          </a:p>
          <a:p>
            <a:pPr marL="68580" indent="0" algn="just">
              <a:buNone/>
            </a:pPr>
            <a:r>
              <a:rPr lang="fr-FR" sz="2000" dirty="0"/>
              <a:t>Certaines autres mutations peuvent modifier la chronologie du développement.  </a:t>
            </a:r>
            <a:endParaRPr lang="fr-FR" sz="2000" dirty="0" smtClean="0"/>
          </a:p>
          <a:p>
            <a:pPr marL="68580" indent="0" algn="just">
              <a:buNone/>
            </a:pPr>
            <a:r>
              <a:rPr lang="fr-FR" sz="2000" dirty="0" smtClean="0"/>
              <a:t>EX: L’</a:t>
            </a:r>
            <a:r>
              <a:rPr lang="fr-FR" sz="2000" b="1" dirty="0" err="1" smtClean="0"/>
              <a:t>hétérochronie</a:t>
            </a:r>
            <a:r>
              <a:rPr lang="fr-FR" sz="2000" dirty="0" smtClean="0"/>
              <a:t> </a:t>
            </a:r>
            <a:r>
              <a:rPr lang="fr-FR" sz="2000" dirty="0"/>
              <a:t>est la modification de la durée et de la vitesse du développement de l’organisme au cours de l’évolution.  </a:t>
            </a:r>
          </a:p>
          <a:p>
            <a:pPr marL="68580" indent="0" algn="just">
              <a:buNone/>
            </a:pPr>
            <a:r>
              <a:rPr lang="fr-FR" sz="2000" dirty="0" smtClean="0"/>
              <a:t> </a:t>
            </a:r>
            <a:r>
              <a:rPr lang="fr-FR" sz="2000" dirty="0" smtClean="0">
                <a:sym typeface="Wingdings"/>
              </a:rPr>
              <a:t> </a:t>
            </a:r>
            <a:r>
              <a:rPr lang="fr-FR" sz="2000" dirty="0" smtClean="0"/>
              <a:t>Chez </a:t>
            </a:r>
            <a:r>
              <a:rPr lang="fr-FR" sz="2000" dirty="0"/>
              <a:t>l’homme, le prolongement de la durée de développement embryonnaire et de la phase juvénile est à l’origine des traits humains</a:t>
            </a:r>
            <a:r>
              <a:rPr lang="fr-FR" sz="2000" dirty="0" smtClean="0"/>
              <a:t>.</a:t>
            </a:r>
          </a:p>
          <a:p>
            <a:pPr marL="68580" indent="0" algn="just">
              <a:buNone/>
            </a:pPr>
            <a:endParaRPr lang="fr-FR" sz="2000" dirty="0"/>
          </a:p>
          <a:p>
            <a:pPr marL="68580" indent="0" algn="just">
              <a:buNone/>
            </a:pPr>
            <a:r>
              <a:rPr lang="fr-FR" sz="2000" dirty="0" smtClean="0">
                <a:sym typeface="Wingdings"/>
              </a:rPr>
              <a:t>  </a:t>
            </a:r>
            <a:r>
              <a:rPr lang="fr-FR" sz="2000" dirty="0" smtClean="0"/>
              <a:t>Le </a:t>
            </a:r>
            <a:r>
              <a:rPr lang="fr-FR" sz="2000" dirty="0"/>
              <a:t>raccourcissement des doigts est aussi explicable par ce prolongement de la durée de développement.</a:t>
            </a:r>
          </a:p>
          <a:p>
            <a:pPr marL="68580" indent="0" algn="just">
              <a:buNone/>
            </a:pPr>
            <a:endParaRPr lang="fr-FR" sz="2000" dirty="0"/>
          </a:p>
          <a:p>
            <a:pPr algn="just">
              <a:buFontTx/>
              <a:buChar char="-"/>
            </a:pPr>
            <a:endParaRPr lang="fr-FR" sz="2000" dirty="0" smtClean="0"/>
          </a:p>
          <a:p>
            <a:pPr marL="68580" indent="0" algn="just">
              <a:buNone/>
            </a:pPr>
            <a:endParaRPr lang="fr-FR" sz="2000" dirty="0"/>
          </a:p>
          <a:p>
            <a:pPr marL="68580" indent="0" algn="just">
              <a:buNone/>
            </a:pPr>
            <a:endParaRPr lang="fr-FR" sz="2000" dirty="0"/>
          </a:p>
          <a:p>
            <a:pPr marL="68580" indent="0" algn="just">
              <a:buNone/>
            </a:pPr>
            <a:endParaRPr lang="fr-FR" sz="2000" dirty="0"/>
          </a:p>
        </p:txBody>
      </p:sp>
      <p:sp>
        <p:nvSpPr>
          <p:cNvPr id="4" name="ZoneTexte 3"/>
          <p:cNvSpPr txBox="1"/>
          <p:nvPr/>
        </p:nvSpPr>
        <p:spPr>
          <a:xfrm>
            <a:off x="4626430" y="-36288"/>
            <a:ext cx="3592284" cy="646331"/>
          </a:xfrm>
          <a:prstGeom prst="rect">
            <a:avLst/>
          </a:prstGeom>
          <a:noFill/>
        </p:spPr>
        <p:txBody>
          <a:bodyPr wrap="square" rtlCol="0">
            <a:spAutoFit/>
          </a:bodyPr>
          <a:lstStyle/>
          <a:p>
            <a:r>
              <a:rPr lang="fr-FR" dirty="0" smtClean="0"/>
              <a:t>2. Les mécanismes de l’évolution </a:t>
            </a:r>
            <a:endParaRPr lang="fr-FR" dirty="0"/>
          </a:p>
        </p:txBody>
      </p:sp>
      <p:sp>
        <p:nvSpPr>
          <p:cNvPr id="5" name="ZoneTexte 4"/>
          <p:cNvSpPr txBox="1"/>
          <p:nvPr/>
        </p:nvSpPr>
        <p:spPr>
          <a:xfrm>
            <a:off x="416021" y="368253"/>
            <a:ext cx="4253388" cy="461665"/>
          </a:xfrm>
          <a:prstGeom prst="rect">
            <a:avLst/>
          </a:prstGeom>
          <a:noFill/>
        </p:spPr>
        <p:txBody>
          <a:bodyPr wrap="none" rtlCol="0">
            <a:spAutoFit/>
          </a:bodyPr>
          <a:lstStyle/>
          <a:p>
            <a:r>
              <a:rPr lang="fr-FR" sz="2400" b="1" dirty="0" smtClean="0">
                <a:solidFill>
                  <a:schemeClr val="accent3">
                    <a:lumMod val="50000"/>
                  </a:schemeClr>
                </a:solidFill>
              </a:rPr>
              <a:t>2.3. Innovations génétiques</a:t>
            </a:r>
            <a:endParaRPr lang="fr-FR" sz="2400" b="1" dirty="0">
              <a:solidFill>
                <a:schemeClr val="accent3">
                  <a:lumMod val="50000"/>
                </a:schemeClr>
              </a:solidFill>
            </a:endParaRPr>
          </a:p>
        </p:txBody>
      </p:sp>
    </p:spTree>
    <p:extLst>
      <p:ext uri="{BB962C8B-B14F-4D97-AF65-F5344CB8AC3E}">
        <p14:creationId xmlns:p14="http://schemas.microsoft.com/office/powerpoint/2010/main" val="42236900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6143" y="1016002"/>
            <a:ext cx="8146143" cy="5805714"/>
          </a:xfrm>
        </p:spPr>
        <p:txBody>
          <a:bodyPr>
            <a:normAutofit/>
          </a:bodyPr>
          <a:lstStyle/>
          <a:p>
            <a:pPr marL="68580" indent="0" algn="just">
              <a:buNone/>
            </a:pPr>
            <a:r>
              <a:rPr lang="fr-FR" sz="2200" b="1" dirty="0" smtClean="0">
                <a:solidFill>
                  <a:srgbClr val="8F5201"/>
                </a:solidFill>
              </a:rPr>
              <a:t>Mutations dans les gènes du développement</a:t>
            </a:r>
          </a:p>
          <a:p>
            <a:pPr marL="68580" indent="0" algn="just">
              <a:buNone/>
            </a:pPr>
            <a:r>
              <a:rPr lang="fr-FR" sz="2000" dirty="0"/>
              <a:t> </a:t>
            </a:r>
          </a:p>
          <a:p>
            <a:pPr marL="68580" indent="0" algn="just">
              <a:buNone/>
            </a:pPr>
            <a:r>
              <a:rPr lang="fr-FR" sz="2000" dirty="0" smtClean="0"/>
              <a:t>Certains </a:t>
            </a:r>
            <a:r>
              <a:rPr lang="fr-FR" sz="2000" dirty="0"/>
              <a:t>gènes du développement sont des </a:t>
            </a:r>
            <a:r>
              <a:rPr lang="fr-FR" sz="2000" b="1" dirty="0"/>
              <a:t>gènes homéotiques</a:t>
            </a:r>
            <a:r>
              <a:rPr lang="fr-FR" sz="2000" dirty="0"/>
              <a:t> qui codent pour des protéines qui se lient à l’ADN et contrôle la transcription d’autres gènes.  On retrouve des gènes homéotiques homologues chez la plupart des animaux.</a:t>
            </a:r>
          </a:p>
          <a:p>
            <a:pPr algn="just">
              <a:buFontTx/>
              <a:buChar char="-"/>
            </a:pPr>
            <a:endParaRPr lang="fr-FR" sz="2000" dirty="0" smtClean="0"/>
          </a:p>
          <a:p>
            <a:pPr marL="68580" indent="0" algn="just">
              <a:buNone/>
            </a:pPr>
            <a:endParaRPr lang="fr-FR" sz="2000" dirty="0"/>
          </a:p>
          <a:p>
            <a:pPr marL="68580" indent="0" algn="just">
              <a:buNone/>
            </a:pPr>
            <a:endParaRPr lang="fr-FR" sz="2000" dirty="0"/>
          </a:p>
          <a:p>
            <a:pPr marL="68580" indent="0" algn="just">
              <a:buNone/>
            </a:pPr>
            <a:endParaRPr lang="fr-FR" sz="2000" dirty="0"/>
          </a:p>
        </p:txBody>
      </p:sp>
      <p:sp>
        <p:nvSpPr>
          <p:cNvPr id="4" name="ZoneTexte 3"/>
          <p:cNvSpPr txBox="1"/>
          <p:nvPr/>
        </p:nvSpPr>
        <p:spPr>
          <a:xfrm>
            <a:off x="4626430" y="-36288"/>
            <a:ext cx="3592284" cy="646331"/>
          </a:xfrm>
          <a:prstGeom prst="rect">
            <a:avLst/>
          </a:prstGeom>
          <a:noFill/>
        </p:spPr>
        <p:txBody>
          <a:bodyPr wrap="square" rtlCol="0">
            <a:spAutoFit/>
          </a:bodyPr>
          <a:lstStyle/>
          <a:p>
            <a:r>
              <a:rPr lang="fr-FR" dirty="0" smtClean="0"/>
              <a:t>2. Les mécanismes de l’évolution </a:t>
            </a:r>
            <a:endParaRPr lang="fr-FR" dirty="0"/>
          </a:p>
        </p:txBody>
      </p:sp>
      <p:sp>
        <p:nvSpPr>
          <p:cNvPr id="5" name="ZoneTexte 4"/>
          <p:cNvSpPr txBox="1"/>
          <p:nvPr/>
        </p:nvSpPr>
        <p:spPr>
          <a:xfrm>
            <a:off x="416021" y="368253"/>
            <a:ext cx="4253388" cy="461665"/>
          </a:xfrm>
          <a:prstGeom prst="rect">
            <a:avLst/>
          </a:prstGeom>
          <a:noFill/>
        </p:spPr>
        <p:txBody>
          <a:bodyPr wrap="none" rtlCol="0">
            <a:spAutoFit/>
          </a:bodyPr>
          <a:lstStyle/>
          <a:p>
            <a:r>
              <a:rPr lang="fr-FR" sz="2400" b="1" dirty="0" smtClean="0">
                <a:solidFill>
                  <a:schemeClr val="accent3">
                    <a:lumMod val="50000"/>
                  </a:schemeClr>
                </a:solidFill>
              </a:rPr>
              <a:t>2.3. Innovations génétiques</a:t>
            </a:r>
            <a:endParaRPr lang="fr-FR" sz="2400" b="1" dirty="0">
              <a:solidFill>
                <a:schemeClr val="accent3">
                  <a:lumMod val="50000"/>
                </a:schemeClr>
              </a:solidFill>
            </a:endParaRPr>
          </a:p>
        </p:txBody>
      </p:sp>
      <p:pic>
        <p:nvPicPr>
          <p:cNvPr id="6" name="Image 5"/>
          <p:cNvPicPr/>
          <p:nvPr/>
        </p:nvPicPr>
        <p:blipFill>
          <a:blip r:embed="rId2">
            <a:extLst>
              <a:ext uri="{28A0092B-C50C-407E-A947-70E740481C1C}">
                <a14:useLocalDpi xmlns:a14="http://schemas.microsoft.com/office/drawing/2010/main" val="0"/>
              </a:ext>
            </a:extLst>
          </a:blip>
          <a:srcRect/>
          <a:stretch>
            <a:fillRect/>
          </a:stretch>
        </p:blipFill>
        <p:spPr bwMode="auto">
          <a:xfrm>
            <a:off x="2057029" y="3225343"/>
            <a:ext cx="4849355" cy="3210827"/>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12866322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6143" y="1016002"/>
            <a:ext cx="8146143" cy="5805714"/>
          </a:xfrm>
        </p:spPr>
        <p:txBody>
          <a:bodyPr>
            <a:normAutofit/>
          </a:bodyPr>
          <a:lstStyle/>
          <a:p>
            <a:pPr marL="68580" indent="0" algn="just">
              <a:buNone/>
            </a:pPr>
            <a:r>
              <a:rPr lang="fr-FR" sz="2000" dirty="0" smtClean="0"/>
              <a:t>Lorsque les mutations sont à l’origine de modifications beaucoup plus importantes et donnent naissance à de nouvelles espèces</a:t>
            </a:r>
          </a:p>
          <a:p>
            <a:pPr marL="68580" indent="0" algn="just">
              <a:buNone/>
            </a:pPr>
            <a:endParaRPr lang="fr-FR" sz="2000" dirty="0"/>
          </a:p>
          <a:p>
            <a:pPr marL="68580" indent="0" algn="just">
              <a:buNone/>
            </a:pPr>
            <a:endParaRPr lang="fr-FR" sz="2000" dirty="0" smtClean="0"/>
          </a:p>
          <a:p>
            <a:pPr marL="68580" indent="0" algn="just">
              <a:buNone/>
            </a:pPr>
            <a:r>
              <a:rPr lang="fr-FR" sz="2000" dirty="0" smtClean="0"/>
              <a:t>DEFINITION ESPECE: ensemble d’individus capables de se reproduire entre eux pour donner une descendance féconde.</a:t>
            </a:r>
          </a:p>
          <a:p>
            <a:pPr marL="68580" indent="0" algn="just">
              <a:buNone/>
            </a:pPr>
            <a:r>
              <a:rPr lang="fr-FR" sz="2000" dirty="0" smtClean="0"/>
              <a:t>! Cette définition ne tient pas compte de l’évolution des espèces fossiles qui ont une reproduction asexuée.</a:t>
            </a:r>
          </a:p>
          <a:p>
            <a:pPr marL="68580" indent="0" algn="just">
              <a:buNone/>
            </a:pPr>
            <a:endParaRPr lang="fr-FR" sz="2000" dirty="0"/>
          </a:p>
          <a:p>
            <a:pPr marL="68580" indent="0" algn="just">
              <a:buNone/>
            </a:pPr>
            <a:endParaRPr lang="fr-FR" sz="2000" dirty="0" smtClean="0"/>
          </a:p>
          <a:p>
            <a:pPr marL="68580" indent="0" algn="just">
              <a:buNone/>
            </a:pPr>
            <a:r>
              <a:rPr lang="fr-FR" sz="2000" dirty="0" smtClean="0"/>
              <a:t>Il est cependant à noter que la création d’une nouvelle espèce pourrait être du à l’isolement d’une population </a:t>
            </a:r>
            <a:r>
              <a:rPr lang="fr-FR" sz="2000" dirty="0" smtClean="0">
                <a:sym typeface="Wingdings"/>
              </a:rPr>
              <a:t> SPECIATION</a:t>
            </a:r>
            <a:endParaRPr lang="fr-FR" sz="2000" dirty="0" smtClean="0"/>
          </a:p>
        </p:txBody>
      </p:sp>
      <p:sp>
        <p:nvSpPr>
          <p:cNvPr id="4" name="ZoneTexte 3"/>
          <p:cNvSpPr txBox="1"/>
          <p:nvPr/>
        </p:nvSpPr>
        <p:spPr>
          <a:xfrm>
            <a:off x="4626430" y="-36288"/>
            <a:ext cx="3592284" cy="646331"/>
          </a:xfrm>
          <a:prstGeom prst="rect">
            <a:avLst/>
          </a:prstGeom>
          <a:noFill/>
        </p:spPr>
        <p:txBody>
          <a:bodyPr wrap="square" rtlCol="0">
            <a:spAutoFit/>
          </a:bodyPr>
          <a:lstStyle/>
          <a:p>
            <a:r>
              <a:rPr lang="fr-FR" dirty="0" smtClean="0"/>
              <a:t>2. Les mécanismes de l’évolution </a:t>
            </a:r>
            <a:endParaRPr lang="fr-FR" dirty="0"/>
          </a:p>
        </p:txBody>
      </p:sp>
      <p:sp>
        <p:nvSpPr>
          <p:cNvPr id="5" name="ZoneTexte 4"/>
          <p:cNvSpPr txBox="1"/>
          <p:nvPr/>
        </p:nvSpPr>
        <p:spPr>
          <a:xfrm>
            <a:off x="416021" y="368253"/>
            <a:ext cx="3133039" cy="461665"/>
          </a:xfrm>
          <a:prstGeom prst="rect">
            <a:avLst/>
          </a:prstGeom>
          <a:noFill/>
        </p:spPr>
        <p:txBody>
          <a:bodyPr wrap="none" rtlCol="0">
            <a:spAutoFit/>
          </a:bodyPr>
          <a:lstStyle/>
          <a:p>
            <a:r>
              <a:rPr lang="fr-FR" sz="2400" b="1" dirty="0" smtClean="0">
                <a:solidFill>
                  <a:schemeClr val="accent3">
                    <a:lumMod val="50000"/>
                  </a:schemeClr>
                </a:solidFill>
              </a:rPr>
              <a:t>2.4. Macroévolution</a:t>
            </a:r>
            <a:endParaRPr lang="fr-FR" sz="2400" b="1" dirty="0">
              <a:solidFill>
                <a:schemeClr val="accent3">
                  <a:lumMod val="50000"/>
                </a:schemeClr>
              </a:solidFill>
            </a:endParaRPr>
          </a:p>
        </p:txBody>
      </p:sp>
    </p:spTree>
    <p:extLst>
      <p:ext uri="{BB962C8B-B14F-4D97-AF65-F5344CB8AC3E}">
        <p14:creationId xmlns:p14="http://schemas.microsoft.com/office/powerpoint/2010/main" val="4223690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rotWithShape="1">
          <a:blip r:embed="rId2" cstate="email">
            <a:extLst>
              <a:ext uri="{28A0092B-C50C-407E-A947-70E740481C1C}">
                <a14:useLocalDpi xmlns:a14="http://schemas.microsoft.com/office/drawing/2010/main" val="0"/>
              </a:ext>
            </a:extLst>
          </a:blip>
          <a:srcRect l="7187" t="3252" b="2752"/>
          <a:stretch/>
        </p:blipFill>
        <p:spPr bwMode="auto">
          <a:xfrm>
            <a:off x="5601368" y="2994528"/>
            <a:ext cx="3034632" cy="3419970"/>
          </a:xfrm>
          <a:prstGeom prst="rect">
            <a:avLst/>
          </a:prstGeom>
          <a:noFill/>
          <a:ln>
            <a:noFill/>
          </a:ln>
          <a:extLst>
            <a:ext uri="{53640926-AAD7-44d8-BBD7-CCE9431645EC}">
              <a14:shadowObscured xmlns:a14="http://schemas.microsoft.com/office/drawing/2010/main"/>
            </a:ext>
            <a:ext uri="{FAA26D3D-D897-4be2-8F04-BA451C77F1D7}">
              <ma14:placeholderFlag xmlns:ma14="http://schemas.microsoft.com/office/mac/drawingml/2011/main"/>
            </a:ext>
          </a:extLst>
        </p:spPr>
      </p:pic>
      <p:sp>
        <p:nvSpPr>
          <p:cNvPr id="3" name="Espace réservé du contenu 2"/>
          <p:cNvSpPr>
            <a:spLocks noGrp="1"/>
          </p:cNvSpPr>
          <p:nvPr>
            <p:ph idx="1"/>
          </p:nvPr>
        </p:nvSpPr>
        <p:spPr>
          <a:xfrm>
            <a:off x="481264" y="622563"/>
            <a:ext cx="8154736" cy="5901226"/>
          </a:xfrm>
        </p:spPr>
        <p:txBody>
          <a:bodyPr>
            <a:normAutofit lnSpcReduction="10000"/>
          </a:bodyPr>
          <a:lstStyle/>
          <a:p>
            <a:pPr algn="just">
              <a:buFont typeface="Wingdings" charset="0"/>
              <a:buChar char="è"/>
            </a:pPr>
            <a:r>
              <a:rPr lang="fr-FR" dirty="0" smtClean="0">
                <a:sym typeface="Wingdings"/>
              </a:rPr>
              <a:t>La base de la vie est donc là mais toujours pas de cellule… qu’est ce qu’il manque pour avoir une cellule?...</a:t>
            </a:r>
          </a:p>
          <a:p>
            <a:pPr marL="68580" indent="0" algn="just">
              <a:buNone/>
            </a:pPr>
            <a:endParaRPr lang="fr-FR" sz="1300" dirty="0">
              <a:sym typeface="Wingdings"/>
            </a:endParaRPr>
          </a:p>
          <a:p>
            <a:pPr marL="68580" indent="0" algn="just">
              <a:buNone/>
            </a:pPr>
            <a:r>
              <a:rPr lang="fr-FR" dirty="0" smtClean="0">
                <a:sym typeface="Wingdings"/>
              </a:rPr>
              <a:t>Dans la soupe primitive, on trouvait également des précurseurs d’acides gras  qui se sont organisés pour formé un espace protégé contenant</a:t>
            </a:r>
          </a:p>
          <a:p>
            <a:pPr marL="68580" indent="0" algn="just">
              <a:buNone/>
            </a:pPr>
            <a:r>
              <a:rPr lang="fr-FR" dirty="0" smtClean="0">
                <a:sym typeface="Wingdings"/>
              </a:rPr>
              <a:t>L’ARN…</a:t>
            </a:r>
          </a:p>
          <a:p>
            <a:pPr marL="68580" indent="0" algn="just">
              <a:buNone/>
            </a:pPr>
            <a:endParaRPr lang="fr-FR" sz="1700" dirty="0">
              <a:sym typeface="Wingdings"/>
            </a:endParaRPr>
          </a:p>
          <a:p>
            <a:pPr marL="68580" indent="0" algn="just">
              <a:buNone/>
            </a:pPr>
            <a:r>
              <a:rPr lang="fr-FR" dirty="0" smtClean="0"/>
              <a:t>Première trace de vie:</a:t>
            </a:r>
          </a:p>
          <a:p>
            <a:pPr marL="68580" indent="0" algn="just">
              <a:buNone/>
            </a:pPr>
            <a:r>
              <a:rPr lang="fr-FR" dirty="0"/>
              <a:t>	</a:t>
            </a:r>
            <a:r>
              <a:rPr lang="fr-FR" dirty="0" smtClean="0"/>
              <a:t>les cellules procaryotes</a:t>
            </a:r>
          </a:p>
          <a:p>
            <a:pPr marL="68580" indent="0" algn="just">
              <a:buNone/>
            </a:pPr>
            <a:r>
              <a:rPr lang="fr-FR" dirty="0"/>
              <a:t>	</a:t>
            </a:r>
            <a:r>
              <a:rPr lang="fr-FR" dirty="0" smtClean="0"/>
              <a:t>qui ont la particularité d’être</a:t>
            </a:r>
          </a:p>
          <a:p>
            <a:pPr marL="68580" indent="0" algn="just">
              <a:buNone/>
            </a:pPr>
            <a:r>
              <a:rPr lang="fr-FR" dirty="0"/>
              <a:t>	</a:t>
            </a:r>
            <a:r>
              <a:rPr lang="fr-FR" dirty="0" smtClean="0"/>
              <a:t>capable de produire du O</a:t>
            </a:r>
            <a:r>
              <a:rPr lang="fr-FR" baseline="-25000" dirty="0" smtClean="0"/>
              <a:t>2</a:t>
            </a:r>
            <a:r>
              <a:rPr lang="fr-FR" dirty="0" smtClean="0"/>
              <a:t> </a:t>
            </a:r>
          </a:p>
          <a:p>
            <a:pPr marL="68580" indent="0" algn="just">
              <a:buNone/>
            </a:pPr>
            <a:r>
              <a:rPr lang="fr-FR" dirty="0"/>
              <a:t>	</a:t>
            </a:r>
            <a:r>
              <a:rPr lang="fr-FR" dirty="0" smtClean="0"/>
              <a:t>qui sera transformé en O</a:t>
            </a:r>
            <a:r>
              <a:rPr lang="fr-FR" baseline="-25000" dirty="0" smtClean="0"/>
              <a:t>3</a:t>
            </a:r>
          </a:p>
          <a:p>
            <a:pPr marL="68580" indent="0" algn="just">
              <a:buNone/>
            </a:pPr>
            <a:r>
              <a:rPr lang="fr-FR" dirty="0"/>
              <a:t>	</a:t>
            </a:r>
            <a:r>
              <a:rPr lang="fr-FR" dirty="0" smtClean="0">
                <a:sym typeface="Wingdings"/>
              </a:rPr>
              <a:t> couche protectrice </a:t>
            </a:r>
          </a:p>
          <a:p>
            <a:pPr marL="68580" indent="0" algn="just">
              <a:buNone/>
            </a:pPr>
            <a:r>
              <a:rPr lang="fr-FR" dirty="0">
                <a:sym typeface="Wingdings"/>
              </a:rPr>
              <a:t>	 </a:t>
            </a:r>
            <a:r>
              <a:rPr lang="fr-FR" dirty="0" smtClean="0">
                <a:sym typeface="Wingdings"/>
              </a:rPr>
              <a:t>  vie possible hors de l’eau</a:t>
            </a:r>
            <a:endParaRPr lang="fr-FR" dirty="0" smtClean="0"/>
          </a:p>
          <a:p>
            <a:pPr marL="68580" indent="0" algn="just">
              <a:buNone/>
            </a:pPr>
            <a:endParaRPr lang="fr-FR" dirty="0"/>
          </a:p>
        </p:txBody>
      </p:sp>
      <p:sp>
        <p:nvSpPr>
          <p:cNvPr id="4" name="ZoneTexte 3"/>
          <p:cNvSpPr txBox="1"/>
          <p:nvPr/>
        </p:nvSpPr>
        <p:spPr>
          <a:xfrm>
            <a:off x="4834015" y="-13656"/>
            <a:ext cx="3165944" cy="369332"/>
          </a:xfrm>
          <a:prstGeom prst="rect">
            <a:avLst/>
          </a:prstGeom>
          <a:noFill/>
        </p:spPr>
        <p:txBody>
          <a:bodyPr wrap="square" rtlCol="0">
            <a:spAutoFit/>
          </a:bodyPr>
          <a:lstStyle/>
          <a:p>
            <a:r>
              <a:rPr lang="fr-FR" dirty="0" smtClean="0"/>
              <a:t>2. L’apparition de la vie</a:t>
            </a:r>
            <a:endParaRPr lang="fr-FR" dirty="0"/>
          </a:p>
        </p:txBody>
      </p:sp>
    </p:spTree>
    <p:extLst>
      <p:ext uri="{BB962C8B-B14F-4D97-AF65-F5344CB8AC3E}">
        <p14:creationId xmlns:p14="http://schemas.microsoft.com/office/powerpoint/2010/main" val="30109417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rotWithShape="1">
          <a:blip r:embed="rId2">
            <a:extLst>
              <a:ext uri="{28A0092B-C50C-407E-A947-70E740481C1C}">
                <a14:useLocalDpi xmlns:a14="http://schemas.microsoft.com/office/drawing/2010/main" val="0"/>
              </a:ext>
            </a:extLst>
          </a:blip>
          <a:srcRect l="6053" t="4117" r="2761" b="13882"/>
          <a:stretch/>
        </p:blipFill>
        <p:spPr bwMode="auto">
          <a:xfrm>
            <a:off x="695159" y="3007896"/>
            <a:ext cx="7544754" cy="3466264"/>
          </a:xfrm>
          <a:prstGeom prst="rect">
            <a:avLst/>
          </a:prstGeom>
          <a:noFill/>
          <a:ln>
            <a:noFill/>
          </a:ln>
          <a:extLst>
            <a:ext uri="{53640926-AAD7-44d8-BBD7-CCE9431645EC}">
              <a14:shadowObscured xmlns:a14="http://schemas.microsoft.com/office/drawing/2010/main"/>
            </a:ext>
            <a:ext uri="{FAA26D3D-D897-4be2-8F04-BA451C77F1D7}">
              <ma14:placeholderFlag xmlns:ma14="http://schemas.microsoft.com/office/mac/drawingml/2011/main"/>
            </a:ext>
          </a:extLst>
        </p:spPr>
      </p:pic>
      <p:sp>
        <p:nvSpPr>
          <p:cNvPr id="3" name="Espace réservé du contenu 2"/>
          <p:cNvSpPr>
            <a:spLocks noGrp="1"/>
          </p:cNvSpPr>
          <p:nvPr>
            <p:ph idx="1"/>
          </p:nvPr>
        </p:nvSpPr>
        <p:spPr>
          <a:xfrm>
            <a:off x="467895" y="889923"/>
            <a:ext cx="8173069" cy="5377518"/>
          </a:xfrm>
        </p:spPr>
        <p:txBody>
          <a:bodyPr/>
          <a:lstStyle/>
          <a:p>
            <a:pPr marL="68580" indent="0" algn="just">
              <a:buNone/>
            </a:pPr>
            <a:r>
              <a:rPr lang="fr-FR" dirty="0" smtClean="0"/>
              <a:t>il y a 2 milliards d’années : apparition de la première cellule eucaryote qui est caractérisée par la présence d’un noyau et de différents organites…</a:t>
            </a:r>
          </a:p>
          <a:p>
            <a:pPr marL="68580" indent="0" algn="just">
              <a:buNone/>
            </a:pPr>
            <a:endParaRPr lang="fr-FR" sz="1400" dirty="0"/>
          </a:p>
          <a:p>
            <a:pPr marL="68580" indent="0" algn="just">
              <a:buNone/>
            </a:pPr>
            <a:r>
              <a:rPr lang="fr-FR" dirty="0" smtClean="0"/>
              <a:t>Mais comment expliquer ce niveau de complexité cellulaire?</a:t>
            </a:r>
            <a:endParaRPr lang="fr-FR" dirty="0"/>
          </a:p>
        </p:txBody>
      </p:sp>
      <p:sp>
        <p:nvSpPr>
          <p:cNvPr id="4" name="ZoneTexte 3"/>
          <p:cNvSpPr txBox="1"/>
          <p:nvPr/>
        </p:nvSpPr>
        <p:spPr>
          <a:xfrm>
            <a:off x="4834015" y="-13656"/>
            <a:ext cx="3165944" cy="369332"/>
          </a:xfrm>
          <a:prstGeom prst="rect">
            <a:avLst/>
          </a:prstGeom>
          <a:noFill/>
        </p:spPr>
        <p:txBody>
          <a:bodyPr wrap="square" rtlCol="0">
            <a:spAutoFit/>
          </a:bodyPr>
          <a:lstStyle/>
          <a:p>
            <a:r>
              <a:rPr lang="fr-FR" dirty="0" smtClean="0"/>
              <a:t>2. L’apparition de la vie</a:t>
            </a:r>
            <a:endParaRPr lang="fr-FR" dirty="0"/>
          </a:p>
        </p:txBody>
      </p:sp>
    </p:spTree>
    <p:extLst>
      <p:ext uri="{BB962C8B-B14F-4D97-AF65-F5344CB8AC3E}">
        <p14:creationId xmlns:p14="http://schemas.microsoft.com/office/powerpoint/2010/main" val="75881247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2764</TotalTime>
  <Words>4045</Words>
  <Application>Microsoft Macintosh PowerPoint</Application>
  <PresentationFormat>Présentation à l'écran (4:3)</PresentationFormat>
  <Paragraphs>748</Paragraphs>
  <Slides>74</Slides>
  <Notes>10</Notes>
  <HiddenSlides>0</HiddenSlides>
  <MMClips>0</MMClips>
  <ScaleCrop>false</ScaleCrop>
  <HeadingPairs>
    <vt:vector size="4" baseType="variant">
      <vt:variant>
        <vt:lpstr>Thème</vt:lpstr>
      </vt:variant>
      <vt:variant>
        <vt:i4>1</vt:i4>
      </vt:variant>
      <vt:variant>
        <vt:lpstr>Titres des diapositives</vt:lpstr>
      </vt:variant>
      <vt:variant>
        <vt:i4>74</vt:i4>
      </vt:variant>
    </vt:vector>
  </HeadingPairs>
  <TitlesOfParts>
    <vt:vector size="75" baseType="lpstr">
      <vt:lpstr>Austin</vt:lpstr>
      <vt:lpstr>Thème 2: l’évolution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Thème 2: l’évolution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Thème 2: l’évolution</vt:lpstr>
      <vt:lpstr>Le crocodile est-il plus proche du lézard ou de la mésange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Thème 2: l’évolution</vt:lpstr>
      <vt:lpstr>L’évolution…  des théories de l’évolution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Waterleau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Thème 2: l’évolution</dc:title>
  <dc:creator>Patrick Siméons</dc:creator>
  <cp:lastModifiedBy>fanny Puissant</cp:lastModifiedBy>
  <cp:revision>71</cp:revision>
  <dcterms:created xsi:type="dcterms:W3CDTF">2016-02-15T12:54:05Z</dcterms:created>
  <dcterms:modified xsi:type="dcterms:W3CDTF">2016-02-28T14:07:08Z</dcterms:modified>
</cp:coreProperties>
</file>