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62" r:id="rId3"/>
    <p:sldId id="263" r:id="rId4"/>
    <p:sldId id="268" r:id="rId5"/>
    <p:sldId id="269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F53452-F67A-4748-86C2-4195663263B3}" type="datetimeFigureOut">
              <a:rPr lang="fr-FR" smtClean="0"/>
              <a:t>18/03/20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BBA93A-0E4D-C644-97AE-0DCA201766D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q0MDIsEjhR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Réfraction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62895" y="5716727"/>
            <a:ext cx="635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hlinkClick r:id="rId2"/>
              </a:rPr>
              <a:t>https</a:t>
            </a:r>
            <a:r>
              <a:rPr lang="fr-FR" dirty="0" smtClean="0">
                <a:hlinkClick r:id="rId2"/>
              </a:rPr>
              <a:t>://</a:t>
            </a:r>
            <a:r>
              <a:rPr lang="fr-FR" dirty="0" err="1" smtClean="0">
                <a:hlinkClick r:id="rId2"/>
              </a:rPr>
              <a:t>www.youtube.com</a:t>
            </a:r>
            <a:r>
              <a:rPr lang="fr-FR" dirty="0" smtClean="0">
                <a:hlinkClick r:id="rId2"/>
              </a:rPr>
              <a:t>/</a:t>
            </a:r>
            <a:r>
              <a:rPr lang="fr-FR" dirty="0" err="1" smtClean="0">
                <a:hlinkClick r:id="rId2"/>
              </a:rPr>
              <a:t>watch?v</a:t>
            </a:r>
            <a:r>
              <a:rPr lang="fr-FR" dirty="0" smtClean="0">
                <a:hlinkClick r:id="rId2"/>
              </a:rPr>
              <a:t>=q0MDIsEjhR4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61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 </a:t>
            </a:r>
            <a:r>
              <a:rPr lang="fr-FR" dirty="0"/>
              <a:t>de réfraction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26128" y="1599585"/>
            <a:ext cx="8245883" cy="1754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Cas 2 : le rayon réfracté s’éloigne de la normale</a:t>
            </a:r>
          </a:p>
          <a:p>
            <a:pPr algn="just">
              <a:buFont typeface="Wingdings" charset="0"/>
              <a:buChar char="è"/>
            </a:pPr>
            <a:r>
              <a:rPr lang="fr-FR" sz="2400" dirty="0" smtClean="0"/>
              <a:t>On dit que le deuxième milieu est moins réfringent </a:t>
            </a:r>
          </a:p>
          <a:p>
            <a:pPr marL="0" indent="0" algn="just">
              <a:buNone/>
            </a:pPr>
            <a:r>
              <a:rPr lang="fr-FR" sz="2400" dirty="0" smtClean="0"/>
              <a:t>que le premier.</a:t>
            </a:r>
            <a:r>
              <a:rPr lang="fr-FR" sz="2400" dirty="0"/>
              <a:t>	</a:t>
            </a:r>
            <a:r>
              <a:rPr lang="fr-FR" sz="2400" dirty="0" smtClean="0"/>
              <a:t>		Cela se note : n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&lt; n</a:t>
            </a:r>
            <a:r>
              <a:rPr lang="fr-FR" sz="2400" baseline="-25000" dirty="0" smtClean="0"/>
              <a:t>1</a:t>
            </a:r>
            <a:endParaRPr lang="fr-FR" sz="2400" baseline="-25000" dirty="0"/>
          </a:p>
        </p:txBody>
      </p:sp>
      <p:pic>
        <p:nvPicPr>
          <p:cNvPr id="4" name="Imag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r="4532" b="3289"/>
          <a:stretch/>
        </p:blipFill>
        <p:spPr bwMode="auto">
          <a:xfrm>
            <a:off x="273483" y="3243955"/>
            <a:ext cx="2285628" cy="3172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milieu 1 plus refringe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3372" y="3353260"/>
            <a:ext cx="3940628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 </a:t>
            </a:r>
            <a:r>
              <a:rPr lang="fr-FR" dirty="0"/>
              <a:t>de réfraction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3297" y="2013864"/>
            <a:ext cx="8311945" cy="4196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dirty="0" smtClean="0"/>
              <a:t>Classement des milieux selon leur réfringence</a:t>
            </a:r>
          </a:p>
          <a:p>
            <a:pPr marL="0" indent="0" algn="just">
              <a:buNone/>
            </a:pPr>
            <a:r>
              <a:rPr lang="fr-FR" sz="2400" dirty="0"/>
              <a:t>	</a:t>
            </a:r>
            <a:r>
              <a:rPr lang="fr-FR" sz="2400" dirty="0" smtClean="0"/>
              <a:t>							</a:t>
            </a:r>
          </a:p>
          <a:p>
            <a:pPr marL="0" indent="0" algn="just">
              <a:buNone/>
            </a:pPr>
            <a:r>
              <a:rPr lang="fr-FR" sz="2400" dirty="0"/>
              <a:t>	</a:t>
            </a:r>
            <a:r>
              <a:rPr lang="fr-FR" sz="2400" dirty="0" smtClean="0"/>
              <a:t>						</a:t>
            </a:r>
            <a:r>
              <a:rPr lang="fr-FR" sz="2600" dirty="0"/>
              <a:t>C</a:t>
            </a:r>
            <a:r>
              <a:rPr lang="fr-FR" sz="2600" dirty="0" smtClean="0"/>
              <a:t>et </a:t>
            </a:r>
            <a:r>
              <a:rPr lang="fr-FR" sz="2600" dirty="0"/>
              <a:t>indice de réfraction est le rapport entre </a:t>
            </a:r>
            <a:r>
              <a:rPr lang="fr-FR" sz="2600" dirty="0" smtClean="0"/>
              <a:t>:</a:t>
            </a:r>
          </a:p>
          <a:p>
            <a:pPr marL="0" indent="0" algn="just">
              <a:buNone/>
            </a:pPr>
            <a:r>
              <a:rPr lang="fr-FR" sz="2600" dirty="0" smtClean="0"/>
              <a:t>						- la vitesse </a:t>
            </a:r>
            <a:r>
              <a:rPr lang="fr-FR" sz="2600" dirty="0"/>
              <a:t>de la lumière </a:t>
            </a:r>
            <a:r>
              <a:rPr lang="fr-FR" sz="2600" dirty="0" smtClean="0"/>
              <a:t>dans </a:t>
            </a:r>
            <a:r>
              <a:rPr lang="fr-FR" sz="2600" dirty="0"/>
              <a:t>le vide </a:t>
            </a:r>
            <a:endParaRPr lang="fr-FR" sz="2600" dirty="0" smtClean="0"/>
          </a:p>
          <a:p>
            <a:pPr marL="0" indent="0" algn="just">
              <a:buNone/>
            </a:pPr>
            <a:r>
              <a:rPr lang="fr-FR" sz="2600" dirty="0"/>
              <a:t>	</a:t>
            </a:r>
            <a:r>
              <a:rPr lang="fr-FR" sz="2600" dirty="0" smtClean="0"/>
              <a:t>							et </a:t>
            </a:r>
          </a:p>
          <a:p>
            <a:pPr marL="0" indent="0" algn="just">
              <a:buNone/>
            </a:pPr>
            <a:r>
              <a:rPr lang="fr-FR" sz="2600" dirty="0" smtClean="0"/>
              <a:t>								- la </a:t>
            </a:r>
            <a:r>
              <a:rPr lang="fr-FR" sz="2600" dirty="0"/>
              <a:t>vitesse de </a:t>
            </a:r>
            <a:r>
              <a:rPr lang="fr-FR" sz="2600" dirty="0" smtClean="0"/>
              <a:t>la lumière </a:t>
            </a:r>
            <a:r>
              <a:rPr lang="fr-FR" sz="2600" dirty="0"/>
              <a:t>dans un milieu donné. </a:t>
            </a:r>
            <a:endParaRPr lang="fr-FR" sz="2600" dirty="0" smtClean="0"/>
          </a:p>
          <a:p>
            <a:pPr marL="0" indent="0" algn="just">
              <a:buNone/>
            </a:pPr>
            <a:endParaRPr lang="fr-FR" sz="2600" dirty="0"/>
          </a:p>
          <a:p>
            <a:pPr marL="0" indent="0" algn="just">
              <a:buNone/>
            </a:pPr>
            <a:r>
              <a:rPr lang="fr-FR" sz="2600" dirty="0" smtClean="0"/>
              <a:t>				</a:t>
            </a:r>
            <a:r>
              <a:rPr lang="fr-FR" sz="2600" dirty="0"/>
              <a:t>	</a:t>
            </a:r>
            <a:r>
              <a:rPr lang="fr-FR" sz="2600" dirty="0" smtClean="0"/>
              <a:t>		Il </a:t>
            </a:r>
            <a:r>
              <a:rPr lang="fr-FR" sz="2600" dirty="0"/>
              <a:t>s’agit </a:t>
            </a:r>
            <a:r>
              <a:rPr lang="fr-FR" sz="2600" dirty="0" smtClean="0"/>
              <a:t>donc </a:t>
            </a:r>
            <a:r>
              <a:rPr lang="fr-FR" sz="2600" dirty="0"/>
              <a:t>d’un nombre sans unité.</a:t>
            </a:r>
          </a:p>
          <a:p>
            <a:pPr marL="0" indent="0" algn="just">
              <a:buNone/>
            </a:pPr>
            <a:r>
              <a:rPr lang="fr-FR" sz="1800" dirty="0" smtClean="0"/>
              <a:t>  </a:t>
            </a:r>
          </a:p>
          <a:p>
            <a:pPr marL="0" indent="0" algn="just">
              <a:buFont typeface="Wingdings 3" charset="2"/>
              <a:buNone/>
            </a:pPr>
            <a:r>
              <a:rPr lang="fr-FR" sz="2400" dirty="0" smtClean="0"/>
              <a:t>			</a:t>
            </a:r>
            <a:endParaRPr lang="fr-FR" sz="2400" dirty="0"/>
          </a:p>
        </p:txBody>
      </p:sp>
      <p:pic>
        <p:nvPicPr>
          <p:cNvPr id="4" name="Image 3" descr="../../../../../Desktop/Capture%20d’écran%202017-04-01%20à%2015.07.29.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3" y="2985096"/>
            <a:ext cx="2346860" cy="32252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Image 4" descr="../../../../../Desktop/Capture%20d’écran%202017-04-01%20à%2015.07.29.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3" y="2985100"/>
            <a:ext cx="2346860" cy="32252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95105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 </a:t>
            </a:r>
            <a:r>
              <a:rPr lang="fr-FR" dirty="0" smtClean="0"/>
              <a:t>Lois de la réfraction  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/>
              <p:cNvSpPr txBox="1">
                <a:spLocks/>
              </p:cNvSpPr>
              <p:nvPr/>
            </p:nvSpPr>
            <p:spPr>
              <a:xfrm>
                <a:off x="257175" y="1474043"/>
                <a:ext cx="8768443" cy="4844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400" dirty="0" smtClean="0"/>
                  <a:t>Rappels : </a:t>
                </a:r>
              </a:p>
              <a:p>
                <a:pPr marL="0" indent="0">
                  <a:buNone/>
                </a:pPr>
                <a:r>
                  <a:rPr lang="fr-FR" sz="2400" dirty="0"/>
                  <a:t>	</a:t>
                </a:r>
                <a:r>
                  <a:rPr lang="fr-FR" sz="2400" dirty="0" smtClean="0"/>
                  <a:t>- chaque milieu est caractérisé par un indice de réfraction </a:t>
                </a:r>
              </a:p>
              <a:p>
                <a:pPr marL="0" indent="0">
                  <a:buNone/>
                </a:pPr>
                <a:r>
                  <a:rPr lang="fr-FR" sz="2400" dirty="0"/>
                  <a:t>	</a:t>
                </a:r>
                <a:r>
                  <a:rPr lang="fr-FR" sz="2400" dirty="0" smtClean="0"/>
                  <a:t>- un dioptre est la surface de séparation entre deux milieux transparents </a:t>
                </a:r>
              </a:p>
              <a:p>
                <a:pPr marL="0" indent="0">
                  <a:buFont typeface="Wingdings 3" charset="2"/>
                  <a:buNone/>
                </a:pPr>
                <a:endParaRPr lang="fr-FR" sz="2400" dirty="0"/>
              </a:p>
              <a:p>
                <a:r>
                  <a:rPr lang="fr-FR" sz="2400" dirty="0" smtClean="0"/>
                  <a:t>1</a:t>
                </a:r>
                <a:r>
                  <a:rPr lang="fr-FR" sz="2400" baseline="30000" dirty="0" smtClean="0"/>
                  <a:t>e</a:t>
                </a:r>
                <a:r>
                  <a:rPr lang="fr-FR" sz="2400" dirty="0" smtClean="0"/>
                  <a:t> loi : </a:t>
                </a:r>
                <a:r>
                  <a:rPr lang="fr-FR" sz="2400" dirty="0"/>
                  <a:t>le rayon réfracté se trouve dans le plan formé par le faisceau incident et la normale au dioptre au point d’incidence, de l’autre côté de la normale</a:t>
                </a:r>
                <a:r>
                  <a:rPr lang="fr-FR" sz="2400" dirty="0" smtClean="0"/>
                  <a:t>.</a:t>
                </a:r>
              </a:p>
              <a:p>
                <a:endParaRPr lang="fr-FR" sz="2400" dirty="0"/>
              </a:p>
              <a:p>
                <a:r>
                  <a:rPr lang="fr-FR" sz="2400" dirty="0" smtClean="0"/>
                  <a:t>2</a:t>
                </a:r>
                <a:r>
                  <a:rPr lang="fr-FR" sz="2400" baseline="30000" dirty="0" smtClean="0"/>
                  <a:t>e</a:t>
                </a:r>
                <a:r>
                  <a:rPr lang="fr-FR" sz="2400" dirty="0" smtClean="0"/>
                  <a:t> loi </a:t>
                </a:r>
                <a:r>
                  <a:rPr lang="mr-IN" sz="2400" dirty="0" smtClean="0"/>
                  <a:t>–</a:t>
                </a:r>
                <a:r>
                  <a:rPr lang="fr-FR" sz="2400" dirty="0" smtClean="0"/>
                  <a:t> loi de </a:t>
                </a:r>
                <a:r>
                  <a:rPr lang="fr-FR" sz="2400" dirty="0" err="1" smtClean="0"/>
                  <a:t>Snell-Descarte</a:t>
                </a:r>
                <a:r>
                  <a:rPr lang="fr-FR" sz="2400" dirty="0" smtClean="0"/>
                  <a:t> : </a:t>
                </a:r>
                <a:r>
                  <a:rPr lang="fr-FR" sz="2400" dirty="0"/>
                  <a:t>n</a:t>
                </a:r>
                <a:r>
                  <a:rPr lang="fr-FR" sz="2400" baseline="-25000" dirty="0"/>
                  <a:t>1</a:t>
                </a:r>
                <a:r>
                  <a:rPr lang="fr-FR" sz="2400" dirty="0"/>
                  <a:t> . sin   =  n</a:t>
                </a:r>
                <a:r>
                  <a:rPr lang="fr-FR" sz="2400" baseline="-25000" dirty="0"/>
                  <a:t>2</a:t>
                </a:r>
                <a:r>
                  <a:rPr lang="fr-FR" sz="2400" dirty="0"/>
                  <a:t>  .  sin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 	</a:t>
                </a:r>
                <a:r>
                  <a:rPr lang="fr-FR" sz="2400" dirty="0" smtClean="0">
                    <a:sym typeface="Wingdings"/>
                  </a:rPr>
                  <a:t>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permet de </a:t>
                </a:r>
                <a:r>
                  <a:rPr lang="fr-FR" sz="2400" dirty="0"/>
                  <a:t>connaître l’angle avec lequel un faisceau de lumière sortira </a:t>
                </a:r>
                <a:r>
                  <a:rPr lang="fr-FR" sz="2400" dirty="0" smtClean="0"/>
                  <a:t>	du </a:t>
                </a:r>
                <a:r>
                  <a:rPr lang="fr-FR" sz="2400" dirty="0"/>
                  <a:t>second milieu</a:t>
                </a:r>
                <a:r>
                  <a:rPr lang="fr-FR" sz="2400" dirty="0" smtClean="0">
                    <a:sym typeface="Wingdings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9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1474043"/>
                <a:ext cx="8768443" cy="4844137"/>
              </a:xfrm>
              <a:prstGeom prst="rect">
                <a:avLst/>
              </a:prstGeom>
              <a:blipFill rotWithShape="1">
                <a:blip r:embed="rId2"/>
                <a:stretch>
                  <a:fillRect t="-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20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293915" y="1628962"/>
            <a:ext cx="8609239" cy="1790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Un </a:t>
            </a:r>
            <a:r>
              <a:rPr lang="fr-FR" sz="2400" dirty="0"/>
              <a:t>fin faisceau lumineux arrive de l’air (n = 1) à la surface libre d’un liquide sous un angle d’incidence de 55° et est dévié avec un angle de 40</a:t>
            </a:r>
            <a:r>
              <a:rPr lang="fr-FR" sz="2400" dirty="0" smtClean="0"/>
              <a:t>°.</a:t>
            </a:r>
          </a:p>
          <a:p>
            <a:pPr marL="0" indent="0">
              <a:buNone/>
            </a:pPr>
            <a:r>
              <a:rPr lang="fr-FR" sz="2400" dirty="0" smtClean="0"/>
              <a:t>Quel </a:t>
            </a:r>
            <a:r>
              <a:rPr lang="fr-FR" sz="2400" dirty="0"/>
              <a:t>est l’indice de réfraction de ce liquide ? Est-il plus ou moins </a:t>
            </a:r>
            <a:r>
              <a:rPr lang="fr-FR" sz="2400" dirty="0" smtClean="0"/>
              <a:t>	réfringent </a:t>
            </a:r>
            <a:r>
              <a:rPr lang="fr-FR" sz="2400" dirty="0"/>
              <a:t>que l’eau 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Lois de la réfraction  </a:t>
            </a:r>
            <a:r>
              <a:rPr lang="fr-FR" dirty="0" smtClean="0">
                <a:sym typeface="Wingdings"/>
              </a:rPr>
              <a:t> Application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	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73873" y="3419655"/>
                <a:ext cx="17957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</a:rPr>
                  <a:t>Données :</a:t>
                </a:r>
              </a:p>
              <a:p>
                <a:r>
                  <a:rPr lang="fr-FR" sz="2400" dirty="0"/>
                  <a:t>n</a:t>
                </a:r>
                <a:r>
                  <a:rPr lang="fr-FR" sz="2400" baseline="-25000" dirty="0" smtClean="0"/>
                  <a:t>1</a:t>
                </a:r>
                <a:r>
                  <a:rPr lang="fr-FR" sz="2400" dirty="0" smtClean="0"/>
                  <a:t> = 1</a:t>
                </a:r>
              </a:p>
              <a:p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400" dirty="0"/>
                  <a:t>  </a:t>
                </a:r>
                <a:r>
                  <a:rPr lang="fr-FR" sz="2400" dirty="0" smtClean="0"/>
                  <a:t>=  55° </a:t>
                </a:r>
                <a:endParaRPr lang="fr-FR" sz="2400" dirty="0"/>
              </a:p>
              <a:p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sz="2400" dirty="0" smtClean="0"/>
                  <a:t> = 40°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73" y="3419655"/>
                <a:ext cx="1795771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93914" y="4986323"/>
            <a:ext cx="229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Inconnue :</a:t>
            </a:r>
          </a:p>
          <a:p>
            <a:r>
              <a:rPr lang="fr-FR" sz="2400" dirty="0" smtClean="0"/>
              <a:t>n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= ?</a:t>
            </a:r>
          </a:p>
          <a:p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069644" y="3419655"/>
                <a:ext cx="326571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</a:rPr>
                  <a:t>Formule :</a:t>
                </a:r>
              </a:p>
              <a:p>
                <a:r>
                  <a:rPr lang="fr-FR" sz="2400" dirty="0"/>
                  <a:t>n</a:t>
                </a:r>
                <a:r>
                  <a:rPr lang="fr-FR" sz="2400" baseline="-25000" dirty="0"/>
                  <a:t>1</a:t>
                </a:r>
                <a:r>
                  <a:rPr lang="fr-FR" sz="2400" dirty="0"/>
                  <a:t> . 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400" dirty="0"/>
                  <a:t>  =  n</a:t>
                </a:r>
                <a:r>
                  <a:rPr lang="fr-FR" sz="2400" baseline="-25000" dirty="0"/>
                  <a:t>2</a:t>
                </a:r>
                <a:r>
                  <a:rPr lang="fr-FR" sz="2400" dirty="0"/>
                  <a:t>  .  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𝑟</m:t>
                        </m:r>
                      </m:e>
                    </m:acc>
                  </m:oMath>
                </a14:m>
                <a:endParaRPr lang="fr-FR" sz="2400" dirty="0" smtClean="0"/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Et donc : n</a:t>
                </a:r>
                <a:r>
                  <a:rPr lang="fr-FR" sz="2400" baseline="-25000" dirty="0" smtClean="0"/>
                  <a:t>2</a:t>
                </a:r>
                <a:r>
                  <a:rPr lang="fr-FR" sz="2400" dirty="0" smtClean="0"/>
                  <a:t> = n</a:t>
                </a:r>
                <a:r>
                  <a:rPr lang="fr-FR" sz="2400" baseline="-25000" dirty="0" smtClean="0"/>
                  <a:t>1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. 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400" dirty="0" smtClean="0"/>
                  <a:t> / </a:t>
                </a:r>
                <a:r>
                  <a:rPr lang="fr-FR" sz="2400" dirty="0"/>
                  <a:t>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𝑟</m:t>
                        </m:r>
                      </m:e>
                    </m:acc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44" y="3419655"/>
                <a:ext cx="3265714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503100" y="3419655"/>
                <a:ext cx="330208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</a:rPr>
                  <a:t>Résolution :</a:t>
                </a:r>
              </a:p>
              <a:p>
                <a:r>
                  <a:rPr lang="fr-FR" sz="2400" dirty="0" smtClean="0"/>
                  <a:t>n</a:t>
                </a:r>
                <a:r>
                  <a:rPr lang="fr-FR" sz="2400" baseline="-25000" dirty="0" smtClean="0"/>
                  <a:t>2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= n</a:t>
                </a:r>
                <a:r>
                  <a:rPr lang="fr-FR" sz="2400" baseline="-25000" dirty="0"/>
                  <a:t>1</a:t>
                </a:r>
                <a:r>
                  <a:rPr lang="fr-FR" sz="2400" dirty="0"/>
                  <a:t> . 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400" dirty="0"/>
                  <a:t> / sin </a:t>
                </a: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charset="0"/>
                          </a:rPr>
                          <m:t>𝑟</m:t>
                        </m:r>
                      </m:e>
                    </m:acc>
                  </m:oMath>
                </a14:m>
                <a:endParaRPr lang="fr-FR" sz="2400" dirty="0"/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n</a:t>
                </a:r>
                <a:r>
                  <a:rPr lang="fr-FR" sz="2400" baseline="-25000" dirty="0" smtClean="0"/>
                  <a:t>2</a:t>
                </a:r>
                <a:r>
                  <a:rPr lang="fr-FR" sz="2400" dirty="0" smtClean="0"/>
                  <a:t>  = 1 . </a:t>
                </a:r>
                <a:r>
                  <a:rPr lang="fr-FR" sz="2400" dirty="0"/>
                  <a:t>s</a:t>
                </a:r>
                <a:r>
                  <a:rPr lang="fr-FR" sz="2400" dirty="0" smtClean="0"/>
                  <a:t>in 55/ sin 40  =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1,27</a:t>
                </a: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00" y="3419655"/>
                <a:ext cx="3302082" cy="23083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069644" y="5391148"/>
            <a:ext cx="681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Conclusions : </a:t>
            </a:r>
            <a:r>
              <a:rPr lang="fr-FR" sz="2400" dirty="0" smtClean="0"/>
              <a:t>l’indice de réfraction de ce liquide est de 1,27. Ce milieu est donc plus réfringent que l’eau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8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49</TotalTime>
  <Words>202</Words>
  <Application>Microsoft Macintosh PowerPoint</Application>
  <PresentationFormat>Présentation à l'écran (4:3)</PresentationFormat>
  <Paragraphs>44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Apothicaire</vt:lpstr>
      <vt:lpstr>Réfraction </vt:lpstr>
      <vt:lpstr>Indice de réfraction</vt:lpstr>
      <vt:lpstr>Indice de réfraction</vt:lpstr>
      <vt:lpstr> Lois de la réfraction        </vt:lpstr>
      <vt:lpstr>Lois de la réfraction   Application      </vt:lpstr>
    </vt:vector>
  </TitlesOfParts>
  <Company>GPH Gosselies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Réfraction </dc:title>
  <dc:creator>Fanny Puissant</dc:creator>
  <cp:lastModifiedBy>Fanny Puissant</cp:lastModifiedBy>
  <cp:revision>6</cp:revision>
  <dcterms:created xsi:type="dcterms:W3CDTF">2020-03-17T10:38:36Z</dcterms:created>
  <dcterms:modified xsi:type="dcterms:W3CDTF">2020-03-18T09:09:34Z</dcterms:modified>
</cp:coreProperties>
</file>