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mp4" ContentType="vide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q0MDIsEjhR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Réfraction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62895" y="5716727"/>
            <a:ext cx="635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hlinkClick r:id="rId2"/>
              </a:rPr>
              <a:t>https</a:t>
            </a:r>
            <a:r>
              <a:rPr lang="fr-FR" dirty="0" smtClean="0">
                <a:hlinkClick r:id="rId2"/>
              </a:rPr>
              <a:t>://</a:t>
            </a:r>
            <a:r>
              <a:rPr lang="fr-FR" dirty="0" err="1" smtClean="0">
                <a:hlinkClick r:id="rId2"/>
              </a:rPr>
              <a:t>www.youtube.com</a:t>
            </a:r>
            <a:r>
              <a:rPr lang="fr-FR" dirty="0" smtClean="0">
                <a:hlinkClick r:id="rId2"/>
              </a:rPr>
              <a:t>/</a:t>
            </a:r>
            <a:r>
              <a:rPr lang="fr-FR" dirty="0" err="1" smtClean="0">
                <a:hlinkClick r:id="rId2"/>
              </a:rPr>
              <a:t>watch?v</a:t>
            </a:r>
            <a:r>
              <a:rPr lang="fr-FR" dirty="0" smtClean="0">
                <a:hlinkClick r:id="rId2"/>
              </a:rPr>
              <a:t>=q0MDIsEjhR4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61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Réfraction à travers 2 dioptres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0"/>
          <a:stretch/>
        </p:blipFill>
        <p:spPr bwMode="auto">
          <a:xfrm>
            <a:off x="2620737" y="2294705"/>
            <a:ext cx="3996623" cy="441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161" y="2975206"/>
            <a:ext cx="211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smtClean="0">
                <a:latin typeface="Cambria" charset="0"/>
                <a:ea typeface="ＭＳ ゴシック" charset="-128"/>
                <a:cs typeface="Times New Roman" charset="0"/>
              </a:rPr>
              <a:t>C’est le cas quand  </a:t>
            </a:r>
            <a:r>
              <a:rPr lang="fr-FR" sz="2400" dirty="0">
                <a:latin typeface="Cambria" charset="0"/>
                <a:ea typeface="ＭＳ ゴシック" charset="-128"/>
                <a:cs typeface="Times New Roman" charset="0"/>
              </a:rPr>
              <a:t>des rayons de lumière traversent un morceau de </a:t>
            </a:r>
            <a:r>
              <a:rPr lang="fr-FR" sz="2400">
                <a:latin typeface="Cambria" charset="0"/>
                <a:ea typeface="ＭＳ ゴシック" charset="-128"/>
                <a:cs typeface="Times New Roman" charset="0"/>
              </a:rPr>
              <a:t>verre </a:t>
            </a:r>
            <a:r>
              <a:rPr lang="fr-FR" sz="2400" smtClean="0">
                <a:latin typeface="Cambria" charset="0"/>
                <a:ea typeface="ＭＳ ゴシック" charset="-128"/>
                <a:cs typeface="Times New Roman" charset="0"/>
              </a:rPr>
              <a:t>plane </a:t>
            </a:r>
            <a:r>
              <a:rPr lang="fr-FR" sz="2400" dirty="0">
                <a:latin typeface="Cambria" charset="0"/>
                <a:ea typeface="ＭＳ ゴシック" charset="-128"/>
                <a:cs typeface="Times New Roman" charset="0"/>
              </a:rPr>
              <a:t>et ressortent dans l’air. </a:t>
            </a:r>
            <a:endParaRPr lang="fr-FR" dirty="0">
              <a:effectLst/>
              <a:latin typeface="Trebuchet MS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3304" y="2975206"/>
            <a:ext cx="21186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smtClean="0">
                <a:latin typeface="Cambria" charset="0"/>
                <a:ea typeface="ＭＳ ゴシック" charset="-128"/>
                <a:cs typeface="Times New Roman" charset="0"/>
              </a:rPr>
              <a:t>Qu’observes-tu?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dirty="0">
              <a:effectLst/>
              <a:latin typeface="Trebuchet M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7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543298" y="1717167"/>
            <a:ext cx="8311945" cy="419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 smtClean="0"/>
              <a:t>On peut expliquer cette illusion d’optique à l’aide de la loi des réfringence que nous venons de voir.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543298" y="443462"/>
            <a:ext cx="7318910" cy="1083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 smtClean="0">
                <a:solidFill>
                  <a:srgbClr val="47534C"/>
                </a:solidFill>
              </a:rPr>
              <a:t>RÉFRACTION À TRAVERS 2 DIOPTRES </a:t>
            </a:r>
            <a:endParaRPr lang="fr-FR" sz="2800" dirty="0">
              <a:solidFill>
                <a:srgbClr val="47534C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3462" b="4056"/>
          <a:stretch/>
        </p:blipFill>
        <p:spPr bwMode="auto">
          <a:xfrm>
            <a:off x="543298" y="3380015"/>
            <a:ext cx="1734538" cy="3009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12548" y="2633199"/>
            <a:ext cx="6442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 smtClean="0"/>
              <a:t>passage de </a:t>
            </a:r>
            <a:r>
              <a:rPr lang="fr-FR" sz="2000" dirty="0"/>
              <a:t>l’air dans le </a:t>
            </a:r>
            <a:r>
              <a:rPr lang="fr-FR" sz="2000" dirty="0" smtClean="0"/>
              <a:t>plexiglass:  </a:t>
            </a:r>
          </a:p>
          <a:p>
            <a:r>
              <a:rPr lang="fr-FR" sz="2000" dirty="0"/>
              <a:t>	</a:t>
            </a:r>
            <a:r>
              <a:rPr lang="fr-FR" sz="2000" dirty="0" smtClean="0">
                <a:sym typeface="Wingdings"/>
              </a:rPr>
              <a:t> </a:t>
            </a:r>
            <a:r>
              <a:rPr lang="fr-FR" sz="2000" dirty="0">
                <a:sym typeface="Wingdings"/>
              </a:rPr>
              <a:t>L</a:t>
            </a:r>
            <a:r>
              <a:rPr lang="fr-FR" sz="2000" dirty="0" smtClean="0"/>
              <a:t>a </a:t>
            </a:r>
            <a:r>
              <a:rPr lang="fr-FR" sz="2000" dirty="0"/>
              <a:t>lumière </a:t>
            </a:r>
            <a:r>
              <a:rPr lang="fr-FR" sz="2000" dirty="0" smtClean="0"/>
              <a:t>passe </a:t>
            </a:r>
            <a:r>
              <a:rPr lang="fr-FR" sz="2000" dirty="0"/>
              <a:t>d’un milieu moins réfringent dans un milieu plus réfringent </a:t>
            </a:r>
            <a:r>
              <a:rPr lang="fr-FR" sz="2000" dirty="0" smtClean="0">
                <a:sym typeface="Wingdings"/>
              </a:rPr>
              <a:t> </a:t>
            </a:r>
            <a:r>
              <a:rPr lang="fr-FR" sz="2000" dirty="0" smtClean="0"/>
              <a:t>le </a:t>
            </a:r>
            <a:r>
              <a:rPr lang="fr-FR" sz="2000" dirty="0"/>
              <a:t>rayon </a:t>
            </a:r>
            <a:r>
              <a:rPr lang="fr-FR" sz="2000" dirty="0" smtClean="0"/>
              <a:t>se rapproche </a:t>
            </a:r>
            <a:r>
              <a:rPr lang="fr-FR" sz="2000" dirty="0"/>
              <a:t>de la normale.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2. En sortant </a:t>
            </a:r>
            <a:r>
              <a:rPr lang="fr-FR" sz="2000" dirty="0"/>
              <a:t>du plexiglass dans </a:t>
            </a:r>
            <a:r>
              <a:rPr lang="fr-FR" sz="2000" dirty="0" smtClean="0"/>
              <a:t>l’air: </a:t>
            </a:r>
          </a:p>
          <a:p>
            <a:r>
              <a:rPr lang="fr-FR" sz="2000" dirty="0" smtClean="0">
                <a:sym typeface="Wingdings"/>
              </a:rPr>
              <a:t>	 </a:t>
            </a:r>
            <a:r>
              <a:rPr lang="fr-FR" sz="2000" dirty="0">
                <a:sym typeface="Wingdings"/>
              </a:rPr>
              <a:t>L</a:t>
            </a:r>
            <a:r>
              <a:rPr lang="fr-FR" sz="2000" dirty="0"/>
              <a:t>a lumière passe d’un milieu </a:t>
            </a:r>
            <a:r>
              <a:rPr lang="fr-FR" sz="2000" dirty="0" smtClean="0"/>
              <a:t>plus </a:t>
            </a:r>
            <a:r>
              <a:rPr lang="fr-FR" sz="2000" dirty="0"/>
              <a:t>réfringent dans un milieu </a:t>
            </a:r>
            <a:r>
              <a:rPr lang="fr-FR" sz="2000" dirty="0" smtClean="0"/>
              <a:t>moins réfringent </a:t>
            </a:r>
            <a:r>
              <a:rPr lang="fr-FR" sz="2000" dirty="0">
                <a:sym typeface="Wingdings"/>
              </a:rPr>
              <a:t> </a:t>
            </a:r>
            <a:r>
              <a:rPr lang="fr-FR" sz="2000" dirty="0"/>
              <a:t>le rayon </a:t>
            </a:r>
            <a:r>
              <a:rPr lang="fr-FR" sz="2000" dirty="0" smtClean="0"/>
              <a:t>s’éloigne de </a:t>
            </a:r>
            <a:r>
              <a:rPr lang="fr-FR" sz="2000" dirty="0"/>
              <a:t>la normale. </a:t>
            </a:r>
          </a:p>
          <a:p>
            <a:endParaRPr lang="fr-FR" sz="2000" dirty="0" smtClean="0"/>
          </a:p>
          <a:p>
            <a:r>
              <a:rPr lang="fr-FR" sz="2000" dirty="0" smtClean="0"/>
              <a:t>Ces </a:t>
            </a:r>
            <a:r>
              <a:rPr lang="fr-FR" sz="2000" dirty="0"/>
              <a:t>deux déviations se compensent exactement et il en résulte une simple translation de </a:t>
            </a:r>
            <a:r>
              <a:rPr lang="fr-FR" sz="2000" dirty="0" smtClean="0"/>
              <a:t>l’image.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7713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30851" y="1570157"/>
            <a:ext cx="8494568" cy="235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Est ce que cette loi reste d’application quand la lumière traverse un prisme?</a:t>
            </a:r>
          </a:p>
          <a:p>
            <a:pPr marL="0" indent="0" algn="just">
              <a:buNone/>
            </a:pPr>
            <a:r>
              <a:rPr lang="fr-FR" sz="2400" dirty="0" smtClean="0"/>
              <a:t> Oui, la lumière sera également réfractée deux fois MAIS</a:t>
            </a:r>
            <a:r>
              <a:rPr lang="mr-IN" sz="2400" dirty="0" smtClean="0"/>
              <a:t>…</a:t>
            </a:r>
            <a:r>
              <a:rPr lang="fr-FR" sz="2400" dirty="0" smtClean="0"/>
              <a:t>			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0832" y="427521"/>
            <a:ext cx="8381397" cy="1083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Réfraction à travers 2 dioptres </a:t>
            </a:r>
            <a:endParaRPr lang="fr-FR" dirty="0"/>
          </a:p>
        </p:txBody>
      </p:sp>
      <p:pic>
        <p:nvPicPr>
          <p:cNvPr id="6" name="Image 5" descr="../../../../../Downloads/Message_sans_titre-5/FullSizeRend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5" y="3670305"/>
            <a:ext cx="2346860" cy="2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fraction prism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8135" y="3123436"/>
            <a:ext cx="4465865" cy="33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7231" y="515727"/>
            <a:ext cx="7905124" cy="1083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Réfraction à travers 2 dioptres 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4" y="2594976"/>
            <a:ext cx="3184548" cy="36249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47"/>
          <p:cNvSpPr txBox="1"/>
          <p:nvPr/>
        </p:nvSpPr>
        <p:spPr>
          <a:xfrm>
            <a:off x="4217092" y="2183357"/>
            <a:ext cx="4490119" cy="1941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a typeface="Times New Roman" charset="0"/>
                <a:cs typeface="Times New Roman" charset="0"/>
              </a:rPr>
              <a:t>L</a:t>
            </a:r>
            <a:r>
              <a:rPr lang="fr-FR" sz="2000" dirty="0" smtClean="0">
                <a:effectLst/>
                <a:ea typeface="Times New Roman" charset="0"/>
                <a:cs typeface="Times New Roman" charset="0"/>
              </a:rPr>
              <a:t>es </a:t>
            </a:r>
            <a:r>
              <a:rPr lang="fr-FR" sz="2000" dirty="0">
                <a:effectLst/>
                <a:ea typeface="Times New Roman" charset="0"/>
                <a:cs typeface="Times New Roman" charset="0"/>
              </a:rPr>
              <a:t>deux déviations se renforcent au lieu de se </a:t>
            </a:r>
            <a:r>
              <a:rPr lang="fr-FR" sz="2000" dirty="0" smtClean="0">
                <a:effectLst/>
                <a:ea typeface="Times New Roman" charset="0"/>
                <a:cs typeface="Times New Roman" charset="0"/>
              </a:rPr>
              <a:t>compenser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 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Sur ce dessin :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- l signifie faisceau de lumière,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- </a:t>
            </a:r>
            <a:r>
              <a:rPr lang="fr-FR" sz="2000" dirty="0" err="1">
                <a:effectLst/>
                <a:ea typeface="Times New Roman" charset="0"/>
                <a:cs typeface="Times New Roman" charset="0"/>
              </a:rPr>
              <a:t>l</a:t>
            </a:r>
            <a:r>
              <a:rPr lang="fr-FR" sz="2000" baseline="-25000" dirty="0" err="1">
                <a:effectLst/>
                <a:ea typeface="Times New Roman" charset="0"/>
                <a:cs typeface="Times New Roman" charset="0"/>
              </a:rPr>
              <a:t>R</a:t>
            </a:r>
            <a:r>
              <a:rPr lang="fr-FR" sz="2000" dirty="0">
                <a:effectLst/>
                <a:ea typeface="Times New Roman" charset="0"/>
                <a:cs typeface="Times New Roman" charset="0"/>
              </a:rPr>
              <a:t> signifie faisceau de lumière réel, 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- </a:t>
            </a:r>
            <a:r>
              <a:rPr lang="fr-FR" sz="2000" dirty="0" err="1" smtClean="0">
                <a:effectLst/>
                <a:ea typeface="Times New Roman" charset="0"/>
                <a:cs typeface="Times New Roman" charset="0"/>
              </a:rPr>
              <a:t>l</a:t>
            </a:r>
            <a:r>
              <a:rPr lang="fr-FR" sz="2000" baseline="-25000" dirty="0" err="1" smtClean="0">
                <a:effectLst/>
                <a:ea typeface="Times New Roman" charset="0"/>
                <a:cs typeface="Times New Roman" charset="0"/>
              </a:rPr>
              <a:t>V</a:t>
            </a:r>
            <a:r>
              <a:rPr lang="fr-FR" sz="2000" dirty="0" smtClean="0">
                <a:effectLst/>
                <a:ea typeface="Times New Roman" charset="0"/>
                <a:cs typeface="Times New Roman" charset="0"/>
              </a:rPr>
              <a:t> </a:t>
            </a:r>
            <a:r>
              <a:rPr lang="fr-FR" sz="2000" dirty="0">
                <a:effectLst/>
                <a:ea typeface="Times New Roman" charset="0"/>
                <a:cs typeface="Times New Roman" charset="0"/>
              </a:rPr>
              <a:t>signifie faisceau de lumière virtuelle. 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 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On a donc une déviation du faisceau de lumière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 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ea typeface="Times New Roman" charset="0"/>
                <a:cs typeface="Times New Roman" charset="0"/>
              </a:rPr>
              <a:t> </a:t>
            </a:r>
            <a:endParaRPr lang="fr-FR" sz="2000" dirty="0">
              <a:effectLst/>
              <a:latin typeface="Trebuchet M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49</TotalTime>
  <Words>119</Words>
  <Application>Microsoft Macintosh PowerPoint</Application>
  <PresentationFormat>Présentation à l'écran (4:3)</PresentationFormat>
  <Paragraphs>28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Apothicaire</vt:lpstr>
      <vt:lpstr>Réfraction </vt:lpstr>
      <vt:lpstr>Réfraction à travers 2 dioptres </vt:lpstr>
      <vt:lpstr>Présentation PowerPoint</vt:lpstr>
      <vt:lpstr> Réfraction à travers 2 dioptres </vt:lpstr>
      <vt:lpstr> Réfraction à travers 2 dioptres </vt:lpstr>
    </vt:vector>
  </TitlesOfParts>
  <Company>GPH Gosselies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Réfraction </dc:title>
  <dc:creator>Fanny Puissant</dc:creator>
  <cp:lastModifiedBy>Fanny Puissant</cp:lastModifiedBy>
  <cp:revision>6</cp:revision>
  <dcterms:created xsi:type="dcterms:W3CDTF">2020-03-17T10:38:36Z</dcterms:created>
  <dcterms:modified xsi:type="dcterms:W3CDTF">2020-03-18T09:11:55Z</dcterms:modified>
</cp:coreProperties>
</file>